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5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6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7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drawings/drawing8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drawings/drawing9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drawings/drawing10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drawings/drawing11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drawings/drawing12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drawings/drawing13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drawings/drawing14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drawings/drawing15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notesSlides/notesSlide20.xml" ContentType="application/vnd.openxmlformats-officedocument.presentationml.notesSl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drawings/drawing16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notesSlides/notesSlide22.xml" ContentType="application/vnd.openxmlformats-officedocument.presentationml.notesSl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drawings/drawing17.xml" ContentType="application/vnd.openxmlformats-officedocument.drawingml.chartshape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1021" r:id="rId3"/>
    <p:sldId id="1022" r:id="rId4"/>
    <p:sldId id="1156" r:id="rId5"/>
    <p:sldId id="1082" r:id="rId6"/>
    <p:sldId id="1130" r:id="rId7"/>
    <p:sldId id="1031" r:id="rId8"/>
    <p:sldId id="1087" r:id="rId9"/>
    <p:sldId id="1098" r:id="rId10"/>
    <p:sldId id="1134" r:id="rId11"/>
    <p:sldId id="1102" r:id="rId12"/>
    <p:sldId id="1065" r:id="rId13"/>
    <p:sldId id="1104" r:id="rId14"/>
    <p:sldId id="1108" r:id="rId15"/>
    <p:sldId id="1122" r:id="rId16"/>
    <p:sldId id="1123" r:id="rId17"/>
    <p:sldId id="1164" r:id="rId18"/>
    <p:sldId id="1124" r:id="rId19"/>
    <p:sldId id="1165" r:id="rId20"/>
    <p:sldId id="1125" r:id="rId21"/>
    <p:sldId id="1144" r:id="rId22"/>
    <p:sldId id="1145" r:id="rId23"/>
    <p:sldId id="1146" r:id="rId24"/>
    <p:sldId id="1147" r:id="rId25"/>
    <p:sldId id="1008" r:id="rId26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A4F04AA-7EDB-95FE-5772-D0CA41E3EA36}" name="Apsalone, Madara" initials="AM" userId="S::mapsalon@PMINTL.NET::ac821536-d89b-49d1-8a0c-100334ce348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115"/>
    <a:srgbClr val="66180B"/>
    <a:srgbClr val="23621F"/>
    <a:srgbClr val="F4A698"/>
    <a:srgbClr val="74D880"/>
    <a:srgbClr val="D1F2D5"/>
    <a:srgbClr val="EE7965"/>
    <a:srgbClr val="CF3117"/>
    <a:srgbClr val="83AEE1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94246" autoAdjust="0"/>
  </p:normalViewPr>
  <p:slideViewPr>
    <p:cSldViewPr>
      <p:cViewPr varScale="1">
        <p:scale>
          <a:sx n="66" d="100"/>
          <a:sy n="66" d="100"/>
        </p:scale>
        <p:origin x="1560" y="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678"/>
    </p:cViewPr>
  </p:sorterViewPr>
  <p:notesViewPr>
    <p:cSldViewPr>
      <p:cViewPr varScale="1">
        <p:scale>
          <a:sx n="76" d="100"/>
          <a:sy n="76" d="100"/>
        </p:scale>
        <p:origin x="330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Diana_Kalnina\Projekti_2023\Bezd&#363;mu%20asoci&#257;cija%20(Kontrabanda)\Rez\Grafiki_Bezdumu%20asoc_2023_MK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542060089749463"/>
          <c:y val="0.12129469923390643"/>
          <c:w val="0.51060504538752027"/>
          <c:h val="0.78116658476551393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solidFill>
                <a:srgbClr val="66180B"/>
              </a:solidFill>
            </c:spPr>
            <c:extLst>
              <c:ext xmlns:c16="http://schemas.microsoft.com/office/drawing/2014/chart" uri="{C3380CC4-5D6E-409C-BE32-E72D297353CC}">
                <c16:uniqueId val="{00000001-7989-423E-B317-E57BC3FE5791}"/>
              </c:ext>
            </c:extLst>
          </c:dPt>
          <c:dPt>
            <c:idx val="1"/>
            <c:bubble3D val="0"/>
            <c:spPr>
              <a:solidFill>
                <a:srgbClr val="EE7965"/>
              </a:solidFill>
            </c:spPr>
            <c:extLst>
              <c:ext xmlns:c16="http://schemas.microsoft.com/office/drawing/2014/chart" uri="{C3380CC4-5D6E-409C-BE32-E72D297353CC}">
                <c16:uniqueId val="{00000003-7989-423E-B317-E57BC3FE5791}"/>
              </c:ext>
            </c:extLst>
          </c:dPt>
          <c:dPt>
            <c:idx val="2"/>
            <c:bubble3D val="0"/>
            <c:spPr>
              <a:solidFill>
                <a:srgbClr val="74D880"/>
              </a:solidFill>
            </c:spPr>
            <c:extLst>
              <c:ext xmlns:c16="http://schemas.microsoft.com/office/drawing/2014/chart" uri="{C3380CC4-5D6E-409C-BE32-E72D297353CC}">
                <c16:uniqueId val="{00000005-7989-423E-B317-E57BC3FE5791}"/>
              </c:ext>
            </c:extLst>
          </c:dPt>
          <c:dPt>
            <c:idx val="3"/>
            <c:bubble3D val="0"/>
            <c:spPr>
              <a:solidFill>
                <a:srgbClr val="23621F"/>
              </a:solidFill>
            </c:spPr>
            <c:extLst>
              <c:ext xmlns:c16="http://schemas.microsoft.com/office/drawing/2014/chart" uri="{C3380CC4-5D6E-409C-BE32-E72D297353CC}">
                <c16:uniqueId val="{00000007-7989-423E-B317-E57BC3FE5791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7989-423E-B317-E57BC3FE5791}"/>
              </c:ext>
            </c:extLst>
          </c:dPt>
          <c:dLbls>
            <c:dLbl>
              <c:idx val="0"/>
              <c:layout>
                <c:manualLayout>
                  <c:x val="2.4172444088910769E-2"/>
                  <c:y val="6.498644000204843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89-423E-B317-E57BC3FE5791}"/>
                </c:ext>
              </c:extLst>
            </c:dLbl>
            <c:dLbl>
              <c:idx val="1"/>
              <c:layout>
                <c:manualLayout>
                  <c:x val="-1.718555211417189E-2"/>
                  <c:y val="1.61473479825621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87105180991711"/>
                      <c:h val="0.166940191093004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989-423E-B317-E57BC3FE5791}"/>
                </c:ext>
              </c:extLst>
            </c:dLbl>
            <c:dLbl>
              <c:idx val="2"/>
              <c:layout>
                <c:manualLayout>
                  <c:x val="-0.32649949461799505"/>
                  <c:y val="-1.10702755474392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08522438505207"/>
                      <c:h val="0.125454115560165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989-423E-B317-E57BC3FE5791}"/>
                </c:ext>
              </c:extLst>
            </c:dLbl>
            <c:dLbl>
              <c:idx val="3"/>
              <c:layout>
                <c:manualLayout>
                  <c:x val="-9.0621203937307564E-4"/>
                  <c:y val="9.0415385939660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52324073504309"/>
                      <c:h val="0.242859835711009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989-423E-B317-E57BC3FE57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Dati!$G$861:$G$865</c:f>
              <c:strCache>
                <c:ptCount val="5"/>
                <c:pt idx="0">
                  <c:v>Jā, lieto regulāri</c:v>
                </c:pt>
                <c:pt idx="1">
                  <c:v>Jā, taču ikdienā nē, tikai atsevišķās reizēs</c:v>
                </c:pt>
                <c:pt idx="2">
                  <c:v>Agrāk lietoja, bet tagad vairs nelieto</c:v>
                </c:pt>
                <c:pt idx="3">
                  <c:v>Nē, nekad nav lietojis/-usi</c:v>
                </c:pt>
                <c:pt idx="4">
                  <c:v>Grūti pateikt</c:v>
                </c:pt>
              </c:strCache>
            </c:strRef>
          </c:cat>
          <c:val>
            <c:numRef>
              <c:f>Dati!$H$861:$H$865</c:f>
              <c:numCache>
                <c:formatCode>0</c:formatCode>
                <c:ptCount val="5"/>
                <c:pt idx="0">
                  <c:v>28.823533611787902</c:v>
                </c:pt>
                <c:pt idx="1">
                  <c:v>6.4933717044487089</c:v>
                </c:pt>
                <c:pt idx="2">
                  <c:v>24.326396881476651</c:v>
                </c:pt>
                <c:pt idx="3">
                  <c:v>39.758895254894277</c:v>
                </c:pt>
                <c:pt idx="4">
                  <c:v>0.59780254739188909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989-423E-B317-E57BC3FE5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5518506944444448"/>
          <c:y val="1.6131944444444459E-2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856434142915232"/>
          <c:y val="3.3512983091787428E-2"/>
          <c:w val="0.61208842556652243"/>
          <c:h val="0.952108695652173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Dati!$C$1505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Dati!$B$1506:$B$1515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 , n=219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Dati!$C$1506:$C$1515</c:f>
              <c:numCache>
                <c:formatCode>General</c:formatCode>
                <c:ptCount val="10"/>
                <c:pt idx="0" formatCode="0">
                  <c:v>9.5518929380419149</c:v>
                </c:pt>
                <c:pt idx="2" formatCode="0">
                  <c:v>6.5586636691584115</c:v>
                </c:pt>
                <c:pt idx="3" formatCode="0">
                  <c:v>23.586847107901526</c:v>
                </c:pt>
                <c:pt idx="5" formatCode="0">
                  <c:v>6.7796791657864626</c:v>
                </c:pt>
                <c:pt idx="6" formatCode="0">
                  <c:v>4.9999999999999947</c:v>
                </c:pt>
                <c:pt idx="7" formatCode="0">
                  <c:v>14.107371543300477</c:v>
                </c:pt>
                <c:pt idx="8" formatCode="0">
                  <c:v>14.871282266241629</c:v>
                </c:pt>
                <c:pt idx="9" formatCode="0">
                  <c:v>17.90608064688826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E5-4D20-82E9-EFC36DE006F4}"/>
            </c:ext>
          </c:extLst>
        </c:ser>
        <c:ser>
          <c:idx val="1"/>
          <c:order val="1"/>
          <c:tx>
            <c:strRef>
              <c:f>Dati!$D$1505</c:f>
              <c:strCache>
                <c:ptCount val="1"/>
                <c:pt idx="0">
                  <c:v>Nekad nav lietojis/-usi</c:v>
                </c:pt>
              </c:strCache>
            </c:strRef>
          </c:tx>
          <c:spPr>
            <a:solidFill>
              <a:srgbClr val="23621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Dati!$B$1506:$B$1515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 , n=219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Dati!$D$1506:$D$1515</c:f>
              <c:numCache>
                <c:formatCode>General</c:formatCode>
                <c:ptCount val="10"/>
                <c:pt idx="0" formatCode="0">
                  <c:v>70.880934707121696</c:v>
                </c:pt>
                <c:pt idx="2" formatCode="0">
                  <c:v>74.96633198065777</c:v>
                </c:pt>
                <c:pt idx="3" formatCode="0">
                  <c:v>50.118142172565292</c:v>
                </c:pt>
                <c:pt idx="5" formatCode="0">
                  <c:v>75.020584824106052</c:v>
                </c:pt>
                <c:pt idx="6" formatCode="0">
                  <c:v>75.854099590403422</c:v>
                </c:pt>
                <c:pt idx="7" formatCode="0">
                  <c:v>57.395477209487417</c:v>
                </c:pt>
                <c:pt idx="8" formatCode="0">
                  <c:v>57.753211431241418</c:v>
                </c:pt>
                <c:pt idx="9" formatCode="0">
                  <c:v>46.541782326963173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E5-4D20-82E9-EFC36DE006F4}"/>
            </c:ext>
          </c:extLst>
        </c:ser>
        <c:ser>
          <c:idx val="2"/>
          <c:order val="2"/>
          <c:tx>
            <c:strRef>
              <c:f>Dati!$E$1505</c:f>
              <c:strCache>
                <c:ptCount val="1"/>
                <c:pt idx="0">
                  <c:v>Agrāk lietoja, bet tagad vairs ne</c:v>
                </c:pt>
              </c:strCache>
            </c:strRef>
          </c:tx>
          <c:spPr>
            <a:solidFill>
              <a:srgbClr val="74D8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Dati!$B$1506:$B$1515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 , n=219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Dati!$E$1506:$E$1515</c:f>
              <c:numCache>
                <c:formatCode>General</c:formatCode>
                <c:ptCount val="10"/>
                <c:pt idx="0" formatCode="0">
                  <c:v>8.2358830760603059</c:v>
                </c:pt>
                <c:pt idx="2" formatCode="0">
                  <c:v>7.1437150714077351</c:v>
                </c:pt>
                <c:pt idx="3" formatCode="0">
                  <c:v>14.963721440757096</c:v>
                </c:pt>
                <c:pt idx="5" formatCode="0">
                  <c:v>6.8684467313314022</c:v>
                </c:pt>
                <c:pt idx="6" formatCode="0">
                  <c:v>7.8146111308205004</c:v>
                </c:pt>
                <c:pt idx="7" formatCode="0">
                  <c:v>17.165861968436023</c:v>
                </c:pt>
                <c:pt idx="8" formatCode="0">
                  <c:v>16.04421702374087</c:v>
                </c:pt>
                <c:pt idx="9" formatCode="0">
                  <c:v>24.220847747372485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E5-4D20-82E9-EFC36DE006F4}"/>
            </c:ext>
          </c:extLst>
        </c:ser>
        <c:ser>
          <c:idx val="3"/>
          <c:order val="3"/>
          <c:tx>
            <c:strRef>
              <c:f>Dati!$F$1505</c:f>
              <c:strCache>
                <c:ptCount val="1"/>
                <c:pt idx="0">
                  <c:v>Retāk nekā reizi mēnesī</c:v>
                </c:pt>
              </c:strCache>
            </c:strRef>
          </c:tx>
          <c:spPr>
            <a:solidFill>
              <a:srgbClr val="F9D2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Dati!$B$1506:$B$1515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 , n=219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Dati!$F$1506:$F$1515</c:f>
              <c:numCache>
                <c:formatCode>General</c:formatCode>
                <c:ptCount val="10"/>
                <c:pt idx="0" formatCode="0">
                  <c:v>2.3344565070572494</c:v>
                </c:pt>
                <c:pt idx="2" formatCode="0">
                  <c:v>2.2735365728200669</c:v>
                </c:pt>
                <c:pt idx="3" formatCode="0">
                  <c:v>6.4130286866777251</c:v>
                </c:pt>
                <c:pt idx="5" formatCode="0">
                  <c:v>2.0391086132022043</c:v>
                </c:pt>
                <c:pt idx="6" formatCode="0">
                  <c:v>8.2231876236391734</c:v>
                </c:pt>
                <c:pt idx="7" formatCode="0">
                  <c:v>13.581649015651712</c:v>
                </c:pt>
                <c:pt idx="8" formatCode="0">
                  <c:v>6.6127390515607454</c:v>
                </c:pt>
                <c:pt idx="9" formatCode="0">
                  <c:v>3.858679025558764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E5-4D20-82E9-EFC36DE006F4}"/>
            </c:ext>
          </c:extLst>
        </c:ser>
        <c:ser>
          <c:idx val="4"/>
          <c:order val="4"/>
          <c:tx>
            <c:strRef>
              <c:f>Dati!$G$1505</c:f>
              <c:strCache>
                <c:ptCount val="1"/>
                <c:pt idx="0">
                  <c:v>Vismaz reizi mēnesī</c:v>
                </c:pt>
              </c:strCache>
            </c:strRef>
          </c:tx>
          <c:spPr>
            <a:solidFill>
              <a:srgbClr val="F4A698"/>
            </a:solidFill>
          </c:spPr>
          <c:invertIfNegative val="0"/>
          <c:dLbls>
            <c:dLbl>
              <c:idx val="0"/>
              <c:layout>
                <c:manualLayout>
                  <c:x val="3.527777777777777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41-4E54-AD0B-3E5061CDE2A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/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42-4E06-B056-989C4D712233}"/>
                </c:ext>
              </c:extLst>
            </c:dLbl>
            <c:dLbl>
              <c:idx val="5"/>
              <c:layout>
                <c:manualLayout>
                  <c:x val="1.7638888888888888E-2"/>
                  <c:y val="3.0193236722005759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41-4E54-AD0B-3E5061CDE2A1}"/>
                </c:ext>
              </c:extLst>
            </c:dLbl>
            <c:dLbl>
              <c:idx val="6"/>
              <c:layout>
                <c:manualLayout>
                  <c:x val="2.4253472222222221E-2"/>
                  <c:y val="3.0193236707945933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41-4E54-AD0B-3E5061CDE2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Dati!$B$1506:$B$1515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 , n=219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Dati!$G$1506:$G$1515</c:f>
              <c:numCache>
                <c:formatCode>General</c:formatCode>
                <c:ptCount val="10"/>
                <c:pt idx="0" formatCode="0">
                  <c:v>0.80560690206360508</c:v>
                </c:pt>
                <c:pt idx="2" formatCode="0.0">
                  <c:v>0.48351954601264918</c:v>
                </c:pt>
                <c:pt idx="3" formatCode="0">
                  <c:v>2.2130976342892188</c:v>
                </c:pt>
                <c:pt idx="5" formatCode="0">
                  <c:v>0.51503438055099227</c:v>
                </c:pt>
                <c:pt idx="6" formatCode="0">
                  <c:v>0.97738800315229424</c:v>
                </c:pt>
                <c:pt idx="7" formatCode="0">
                  <c:v>1.6422408662951322</c:v>
                </c:pt>
                <c:pt idx="8" formatCode="0">
                  <c:v>2.1896142327000008</c:v>
                </c:pt>
                <c:pt idx="9" formatCode="0">
                  <c:v>3.9977540632225517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9E5-4D20-82E9-EFC36DE006F4}"/>
            </c:ext>
          </c:extLst>
        </c:ser>
        <c:ser>
          <c:idx val="5"/>
          <c:order val="5"/>
          <c:tx>
            <c:strRef>
              <c:f>Dati!$H$1505</c:f>
              <c:strCache>
                <c:ptCount val="1"/>
                <c:pt idx="0">
                  <c:v>Vairākas reizes nedēļā, bet ne katru dienu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dLbl>
              <c:idx val="0"/>
              <c:layout>
                <c:manualLayout>
                  <c:x val="4.6302083333333334E-2"/>
                  <c:y val="3.019323671497584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41-4E54-AD0B-3E5061CDE2A1}"/>
                </c:ext>
              </c:extLst>
            </c:dLbl>
            <c:dLbl>
              <c:idx val="2"/>
              <c:layout>
                <c:manualLayout>
                  <c:x val="4.5689062499999836E-2"/>
                  <c:y val="2.7173913043478263E-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41-4E54-AD0B-3E5061CDE2A1}"/>
                </c:ext>
              </c:extLst>
            </c:dLbl>
            <c:dLbl>
              <c:idx val="5"/>
              <c:layout>
                <c:manualLayout>
                  <c:x val="3.5277777777777616E-2"/>
                  <c:y val="3.0193236722005759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41-4E54-AD0B-3E5061CDE2A1}"/>
                </c:ext>
              </c:extLst>
            </c:dLbl>
            <c:dLbl>
              <c:idx val="7"/>
              <c:layout>
                <c:manualLayout>
                  <c:x val="0"/>
                  <c:y val="3.8345410628019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41-4E54-AD0B-3E5061CDE2A1}"/>
                </c:ext>
              </c:extLst>
            </c:dLbl>
            <c:dLbl>
              <c:idx val="8"/>
              <c:layout>
                <c:manualLayout>
                  <c:x val="0"/>
                  <c:y val="3.834541062801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41-4E54-AD0B-3E5061CDE2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Dati!$B$1506:$B$1515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 , n=219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Dati!$H$1506:$H$1515</c:f>
              <c:numCache>
                <c:formatCode>General</c:formatCode>
                <c:ptCount val="10"/>
                <c:pt idx="0" formatCode="0">
                  <c:v>1.2813124430915159</c:v>
                </c:pt>
                <c:pt idx="2" formatCode="0">
                  <c:v>1.3388217937114364</c:v>
                </c:pt>
                <c:pt idx="3" formatCode="0">
                  <c:v>3.5199171324469218</c:v>
                </c:pt>
                <c:pt idx="5" formatCode="0">
                  <c:v>1.2360657065911864</c:v>
                </c:pt>
                <c:pt idx="7" formatCode="0">
                  <c:v>1.8005623212136557</c:v>
                </c:pt>
                <c:pt idx="8" formatCode="0">
                  <c:v>1.9260989553054797</c:v>
                </c:pt>
                <c:pt idx="9" formatCode="0">
                  <c:v>8.5651449300770892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E5-4D20-82E9-EFC36DE006F4}"/>
            </c:ext>
          </c:extLst>
        </c:ser>
        <c:ser>
          <c:idx val="6"/>
          <c:order val="6"/>
          <c:tx>
            <c:strRef>
              <c:f>Dati!$I$1505</c:f>
              <c:strCache>
                <c:ptCount val="1"/>
                <c:pt idx="0">
                  <c:v>Reizi dienā vai biežāk</c:v>
                </c:pt>
              </c:strCache>
            </c:strRef>
          </c:tx>
          <c:spPr>
            <a:solidFill>
              <a:srgbClr val="66180B"/>
            </a:solidFill>
          </c:spPr>
          <c:invertIfNegative val="0"/>
          <c:dLbls>
            <c:dLbl>
              <c:idx val="0"/>
              <c:layout>
                <c:manualLayout>
                  <c:x val="5.7326388888888892E-2"/>
                  <c:y val="9.0579710144927532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441-4E54-AD0B-3E5061CDE2A1}"/>
                </c:ext>
              </c:extLst>
            </c:dLbl>
            <c:dLbl>
              <c:idx val="2"/>
              <c:layout>
                <c:manualLayout>
                  <c:x val="6.6145833333333334E-2"/>
                  <c:y val="3.01932367184908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441-4E54-AD0B-3E5061CDE2A1}"/>
                </c:ext>
              </c:extLst>
            </c:dLbl>
            <c:dLbl>
              <c:idx val="5"/>
              <c:layout>
                <c:manualLayout>
                  <c:x val="5.4320312499999836E-2"/>
                  <c:y val="3.0193236722005759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5B-4590-9067-B609E7643814}"/>
                </c:ext>
              </c:extLst>
            </c:dLbl>
            <c:dLbl>
              <c:idx val="6"/>
              <c:layout>
                <c:manualLayout>
                  <c:x val="4.7161111111111112E-2"/>
                  <c:y val="6.0386473429951691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441-4E54-AD0B-3E5061CDE2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Dati!$B$1506:$B$1515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 , n=219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Dati!$I$1506:$I$1515</c:f>
              <c:numCache>
                <c:formatCode>General</c:formatCode>
                <c:ptCount val="10"/>
                <c:pt idx="0" formatCode="0">
                  <c:v>5.2489050926415253</c:v>
                </c:pt>
                <c:pt idx="2" formatCode="0">
                  <c:v>1.685296090733561</c:v>
                </c:pt>
                <c:pt idx="3" formatCode="0">
                  <c:v>14.419364349259817</c:v>
                </c:pt>
                <c:pt idx="5" formatCode="0">
                  <c:v>1.7951403108598665</c:v>
                </c:pt>
                <c:pt idx="6" formatCode="0">
                  <c:v>2.0742878231490627</c:v>
                </c:pt>
                <c:pt idx="7" formatCode="0">
                  <c:v>4.814522134773064</c:v>
                </c:pt>
                <c:pt idx="8" formatCode="0">
                  <c:v>5.5339622692427124</c:v>
                </c:pt>
                <c:pt idx="9" formatCode="0">
                  <c:v>12.815791906805924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9E5-4D20-82E9-EFC36DE006F4}"/>
            </c:ext>
          </c:extLst>
        </c:ser>
        <c:ser>
          <c:idx val="7"/>
          <c:order val="7"/>
          <c:tx>
            <c:strRef>
              <c:f>Dati!$J$1505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Dati!$B$1506:$B$1515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 , n=219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Dati!$J$1506:$J$1515</c:f>
              <c:numCache>
                <c:formatCode>General</c:formatCode>
                <c:ptCount val="10"/>
                <c:pt idx="0" formatCode="0">
                  <c:v>26.567088980810432</c:v>
                </c:pt>
                <c:pt idx="2" formatCode="0">
                  <c:v>30.456195922386616</c:v>
                </c:pt>
                <c:pt idx="3" formatCode="0">
                  <c:v>9.6719621229906441</c:v>
                </c:pt>
                <c:pt idx="5" formatCode="0">
                  <c:v>30.652020914460074</c:v>
                </c:pt>
                <c:pt idx="6" formatCode="0">
                  <c:v>24.962506475723796</c:v>
                </c:pt>
                <c:pt idx="7" formatCode="0">
                  <c:v>14.398395587730766</c:v>
                </c:pt>
                <c:pt idx="8" formatCode="0">
                  <c:v>19.974955416855391</c:v>
                </c:pt>
                <c:pt idx="9" formatCode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9E5-4D20-82E9-EFC36DE006F4}"/>
            </c:ext>
          </c:extLst>
        </c:ser>
        <c:ser>
          <c:idx val="8"/>
          <c:order val="8"/>
          <c:tx>
            <c:strRef>
              <c:f>Dati!$K$1505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Dati!$B$1506:$B$1515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 , n=219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Dati!$K$1506:$K$1515</c:f>
              <c:numCache>
                <c:formatCode>General</c:formatCode>
                <c:ptCount val="10"/>
                <c:pt idx="0" formatCode="0">
                  <c:v>11.2129012719641</c:v>
                </c:pt>
                <c:pt idx="2" formatCode="0">
                  <c:v>12.108778944656725</c:v>
                </c:pt>
                <c:pt idx="3" formatCode="0">
                  <c:v>8.3527285840039198</c:v>
                </c:pt>
                <c:pt idx="5" formatCode="0">
                  <c:v>12.525619433358209</c:v>
                </c:pt>
                <c:pt idx="6" formatCode="0">
                  <c:v>5.0564258288355619</c:v>
                </c:pt>
                <c:pt idx="7" formatCode="0">
                  <c:v>3.5996864841430201</c:v>
                </c:pt>
                <c:pt idx="8" formatCode="0">
                  <c:v>9.9401570362087579</c:v>
                </c:pt>
                <c:pt idx="9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9E5-4D20-82E9-EFC36DE006F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646212248"/>
        <c:axId val="646213032"/>
      </c:barChart>
      <c:catAx>
        <c:axId val="646212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/>
            </a:pPr>
            <a:endParaRPr lang="en-US"/>
          </a:p>
        </c:txPr>
        <c:crossAx val="646213032"/>
        <c:crossesAt val="88.7"/>
        <c:auto val="1"/>
        <c:lblAlgn val="ctr"/>
        <c:lblOffset val="100"/>
        <c:tickLblSkip val="1"/>
        <c:tickMarkSkip val="1"/>
        <c:noMultiLvlLbl val="0"/>
      </c:catAx>
      <c:valAx>
        <c:axId val="646213032"/>
        <c:scaling>
          <c:orientation val="minMax"/>
          <c:max val="15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212248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6186388888888885"/>
          <c:y val="1.5575638595541111E-2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856434142915232"/>
          <c:y val="3.2854437141038251E-2"/>
          <c:w val="0.61208842556652243"/>
          <c:h val="0.9514670341801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Dati!$C$1574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Dati!$B$1575:$B$1608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Dati!$C$1575:$C$1608</c:f>
              <c:numCache>
                <c:formatCode>General</c:formatCode>
                <c:ptCount val="34"/>
                <c:pt idx="0" formatCode="0">
                  <c:v>15.03065444303969</c:v>
                </c:pt>
                <c:pt idx="2" formatCode="0">
                  <c:v>15.674478737750272</c:v>
                </c:pt>
                <c:pt idx="3" formatCode="0">
                  <c:v>14.009068513380988</c:v>
                </c:pt>
                <c:pt idx="5" formatCode="0">
                  <c:v>15.992075010685349</c:v>
                </c:pt>
                <c:pt idx="6" formatCode="0">
                  <c:v>16.34127161007461</c:v>
                </c:pt>
                <c:pt idx="7" formatCode="0">
                  <c:v>17.130274547822541</c:v>
                </c:pt>
                <c:pt idx="8" formatCode="0">
                  <c:v>12.590866683136397</c:v>
                </c:pt>
                <c:pt idx="9" formatCode="0">
                  <c:v>16.894307317567737</c:v>
                </c:pt>
                <c:pt idx="10" formatCode="0">
                  <c:v>7.7735980831034084</c:v>
                </c:pt>
                <c:pt idx="12" formatCode="0">
                  <c:v>14.809140240247029</c:v>
                </c:pt>
                <c:pt idx="13" formatCode="0">
                  <c:v>15.534461757172931</c:v>
                </c:pt>
                <c:pt idx="15" formatCode="0">
                  <c:v>14.659401339969618</c:v>
                </c:pt>
                <c:pt idx="16" formatCode="0">
                  <c:v>15.447539392944915</c:v>
                </c:pt>
                <c:pt idx="17" formatCode="0">
                  <c:v>13.666752953620602</c:v>
                </c:pt>
                <c:pt idx="19" formatCode="0">
                  <c:v>13.725790857474845</c:v>
                </c:pt>
                <c:pt idx="20" formatCode="0">
                  <c:v>14.19812465101062</c:v>
                </c:pt>
                <c:pt idx="21" formatCode="0">
                  <c:v>18.285505258085205</c:v>
                </c:pt>
                <c:pt idx="22" formatCode="0">
                  <c:v>19.501289794753042</c:v>
                </c:pt>
                <c:pt idx="23" formatCode="0">
                  <c:v>8.1727177116014431</c:v>
                </c:pt>
                <c:pt idx="25" formatCode="0">
                  <c:v>16.507804075223</c:v>
                </c:pt>
                <c:pt idx="26" formatCode="0">
                  <c:v>20.339525556340433</c:v>
                </c:pt>
                <c:pt idx="27" formatCode="0">
                  <c:v>8.4267121775447738</c:v>
                </c:pt>
                <c:pt idx="28" formatCode="0">
                  <c:v>14.289761662415438</c:v>
                </c:pt>
                <c:pt idx="29" formatCode="0">
                  <c:v>5.0000000000000044</c:v>
                </c:pt>
                <c:pt idx="31" formatCode="0">
                  <c:v>16.507804075223</c:v>
                </c:pt>
                <c:pt idx="32" formatCode="0">
                  <c:v>14.695457356100247</c:v>
                </c:pt>
                <c:pt idx="33" formatCode="0">
                  <c:v>13.524557986591947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EB-499D-A091-47AFF094AC28}"/>
            </c:ext>
          </c:extLst>
        </c:ser>
        <c:ser>
          <c:idx val="1"/>
          <c:order val="1"/>
          <c:tx>
            <c:strRef>
              <c:f>Dati!$D$1574</c:f>
              <c:strCache>
                <c:ptCount val="1"/>
                <c:pt idx="0">
                  <c:v>Nekad nav lietojis/-usi</c:v>
                </c:pt>
              </c:strCache>
            </c:strRef>
          </c:tx>
          <c:spPr>
            <a:solidFill>
              <a:srgbClr val="23621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Dati!$B$1575:$B$1608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Dati!$D$1575:$D$1608</c:f>
              <c:numCache>
                <c:formatCode>General</c:formatCode>
                <c:ptCount val="34"/>
                <c:pt idx="0" formatCode="0">
                  <c:v>81.484541277382434</c:v>
                </c:pt>
                <c:pt idx="2" formatCode="0">
                  <c:v>80.869858114114123</c:v>
                </c:pt>
                <c:pt idx="3" formatCode="0">
                  <c:v>82.45988761946991</c:v>
                </c:pt>
                <c:pt idx="5" formatCode="0">
                  <c:v>72.288820602575527</c:v>
                </c:pt>
                <c:pt idx="6" formatCode="0">
                  <c:v>79.069115098252595</c:v>
                </c:pt>
                <c:pt idx="7" formatCode="0">
                  <c:v>79.683860356010001</c:v>
                </c:pt>
                <c:pt idx="8" formatCode="0">
                  <c:v>85.677966674912966</c:v>
                </c:pt>
                <c:pt idx="9" formatCode="0">
                  <c:v>81.937628814745324</c:v>
                </c:pt>
                <c:pt idx="10" formatCode="0">
                  <c:v>91.972105761585112</c:v>
                </c:pt>
                <c:pt idx="12" formatCode="0">
                  <c:v>80.796262631665527</c:v>
                </c:pt>
                <c:pt idx="13" formatCode="0">
                  <c:v>82.335371942362613</c:v>
                </c:pt>
                <c:pt idx="15" formatCode="0">
                  <c:v>78.787885708135192</c:v>
                </c:pt>
                <c:pt idx="16" formatCode="0">
                  <c:v>81.117890320366996</c:v>
                </c:pt>
                <c:pt idx="17" formatCode="0">
                  <c:v>84.036620274152327</c:v>
                </c:pt>
                <c:pt idx="19" formatCode="0">
                  <c:v>84.935210275980481</c:v>
                </c:pt>
                <c:pt idx="20" formatCode="0">
                  <c:v>83.126690910003376</c:v>
                </c:pt>
                <c:pt idx="21" formatCode="0">
                  <c:v>75.439653845607864</c:v>
                </c:pt>
                <c:pt idx="22" formatCode="0">
                  <c:v>75.198138490527981</c:v>
                </c:pt>
                <c:pt idx="23" formatCode="0">
                  <c:v>87.105897473929261</c:v>
                </c:pt>
                <c:pt idx="25" formatCode="0">
                  <c:v>79.731104053417994</c:v>
                </c:pt>
                <c:pt idx="26" formatCode="0">
                  <c:v>76.830453257179769</c:v>
                </c:pt>
                <c:pt idx="27" formatCode="0">
                  <c:v>88.792671369364953</c:v>
                </c:pt>
                <c:pt idx="28" formatCode="0">
                  <c:v>79.473488519573067</c:v>
                </c:pt>
                <c:pt idx="29" formatCode="0">
                  <c:v>93.491040061133063</c:v>
                </c:pt>
                <c:pt idx="31" formatCode="0">
                  <c:v>79.731104053417994</c:v>
                </c:pt>
                <c:pt idx="32" formatCode="0">
                  <c:v>81.689711920371934</c:v>
                </c:pt>
                <c:pt idx="33" formatCode="0">
                  <c:v>83.542535265426608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EB-499D-A091-47AFF094AC28}"/>
            </c:ext>
          </c:extLst>
        </c:ser>
        <c:ser>
          <c:idx val="2"/>
          <c:order val="2"/>
          <c:tx>
            <c:strRef>
              <c:f>Dati!$E$1574</c:f>
              <c:strCache>
                <c:ptCount val="1"/>
                <c:pt idx="0">
                  <c:v>Agrāk lietoja, bet tagad vairs ne</c:v>
                </c:pt>
              </c:strCache>
            </c:strRef>
          </c:tx>
          <c:spPr>
            <a:solidFill>
              <a:srgbClr val="74D880"/>
            </a:solidFill>
          </c:spPr>
          <c:invertIfNegative val="0"/>
          <c:dLbls>
            <c:dLbl>
              <c:idx val="8"/>
              <c:layout>
                <c:manualLayout>
                  <c:x val="-7.5452126071590998E-3"/>
                  <c:y val="4.644310095634058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97E-4A1F-8677-B49202CC79B3}"/>
                </c:ext>
              </c:extLst>
            </c:dLbl>
            <c:dLbl>
              <c:idx val="9"/>
              <c:layout>
                <c:manualLayout>
                  <c:x val="-7.5452126071590998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97E-4A1F-8677-B49202CC79B3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70-4068-9762-E929B64A32F1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70-4068-9762-E929B64A32F1}"/>
                </c:ext>
              </c:extLst>
            </c:dLbl>
            <c:dLbl>
              <c:idx val="19"/>
              <c:layout>
                <c:manualLayout>
                  <c:x val="-8.3006535947712425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70-4068-9762-E929B64A32F1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70-4068-9762-E929B64A32F1}"/>
                </c:ext>
              </c:extLst>
            </c:dLbl>
            <c:dLbl>
              <c:idx val="29"/>
              <c:layout>
                <c:manualLayout>
                  <c:x val="-8.3006535947712425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70-4068-9762-E929B64A3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Dati!$B$1575:$B$1608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Dati!$E$1575:$E$1608</c:f>
              <c:numCache>
                <c:formatCode>General</c:formatCode>
                <c:ptCount val="34"/>
                <c:pt idx="0" formatCode="0">
                  <c:v>3.2305081242663976</c:v>
                </c:pt>
                <c:pt idx="2" formatCode="0">
                  <c:v>3.2013669928241253</c:v>
                </c:pt>
                <c:pt idx="3" formatCode="0">
                  <c:v>3.2767477118376225</c:v>
                </c:pt>
                <c:pt idx="5" formatCode="0">
                  <c:v>11.464808231427645</c:v>
                </c:pt>
                <c:pt idx="6" formatCode="0">
                  <c:v>4.3353171363613141</c:v>
                </c:pt>
                <c:pt idx="7" formatCode="0">
                  <c:v>2.9315689408559789</c:v>
                </c:pt>
                <c:pt idx="8" formatCode="0">
                  <c:v>1.4768704866391575</c:v>
                </c:pt>
                <c:pt idx="9" formatCode="0">
                  <c:v>0.91376771237546184</c:v>
                </c:pt>
                <c:pt idx="12" formatCode="0">
                  <c:v>4.1403009727759645</c:v>
                </c:pt>
                <c:pt idx="13" formatCode="0">
                  <c:v>1.8758701451529758</c:v>
                </c:pt>
                <c:pt idx="15" formatCode="0">
                  <c:v>6.2984167965837106</c:v>
                </c:pt>
                <c:pt idx="16" formatCode="0">
                  <c:v>3.1802741313766099</c:v>
                </c:pt>
                <c:pt idx="17" formatCode="0">
                  <c:v>2.0423306169155913</c:v>
                </c:pt>
                <c:pt idx="19" formatCode="0">
                  <c:v>1.0847027112331951</c:v>
                </c:pt>
                <c:pt idx="20" formatCode="0">
                  <c:v>2.4208882836745262</c:v>
                </c:pt>
                <c:pt idx="21" formatCode="0">
                  <c:v>6.0205447409954518</c:v>
                </c:pt>
                <c:pt idx="22" formatCode="0">
                  <c:v>5.0462755594074959</c:v>
                </c:pt>
                <c:pt idx="23" formatCode="0">
                  <c:v>4.4670886591578158</c:v>
                </c:pt>
                <c:pt idx="25" formatCode="0">
                  <c:v>3.5067957160475292</c:v>
                </c:pt>
                <c:pt idx="26" formatCode="0">
                  <c:v>2.5757250311683166</c:v>
                </c:pt>
                <c:pt idx="27" formatCode="0">
                  <c:v>2.5263202977787942</c:v>
                </c:pt>
                <c:pt idx="28" formatCode="0">
                  <c:v>5.9824536627000153</c:v>
                </c:pt>
                <c:pt idx="29" formatCode="0">
                  <c:v>1.2546637835554533</c:v>
                </c:pt>
                <c:pt idx="31" formatCode="0">
                  <c:v>3.5067957160475292</c:v>
                </c:pt>
                <c:pt idx="32" formatCode="0">
                  <c:v>3.3605345682163388</c:v>
                </c:pt>
                <c:pt idx="33" formatCode="0">
                  <c:v>2.6786105926699664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EB-499D-A091-47AFF094AC28}"/>
            </c:ext>
          </c:extLst>
        </c:ser>
        <c:ser>
          <c:idx val="3"/>
          <c:order val="3"/>
          <c:tx>
            <c:strRef>
              <c:f>Dati!$F$1574</c:f>
              <c:strCache>
                <c:ptCount val="1"/>
                <c:pt idx="0">
                  <c:v>Retāk nekā reizi mēnesī</c:v>
                </c:pt>
              </c:strCache>
            </c:strRef>
          </c:tx>
          <c:spPr>
            <a:solidFill>
              <a:srgbClr val="F9D2CC"/>
            </a:solidFill>
          </c:spPr>
          <c:invertIfNegative val="0"/>
          <c:dLbls>
            <c:dLbl>
              <c:idx val="3"/>
              <c:layout>
                <c:manualLayout>
                  <c:x val="2.4901960784313726E-2"/>
                  <c:y val="-1.313468293922452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70-4068-9762-E929B64A32F1}"/>
                </c:ext>
              </c:extLst>
            </c:dLbl>
            <c:dLbl>
              <c:idx val="8"/>
              <c:layout>
                <c:manualLayout>
                  <c:x val="1.4526143790849521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70-4068-9762-E929B64A32F1}"/>
                </c:ext>
              </c:extLst>
            </c:dLbl>
            <c:dLbl>
              <c:idx val="9"/>
              <c:layout>
                <c:manualLayout>
                  <c:x val="1.4526143790849521E-2"/>
                  <c:y val="5.253873175689810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70-4068-9762-E929B64A32F1}"/>
                </c:ext>
              </c:extLst>
            </c:dLbl>
            <c:dLbl>
              <c:idx val="13"/>
              <c:layout>
                <c:manualLayout>
                  <c:x val="1.452614379084967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070-4068-9762-E929B64A32F1}"/>
                </c:ext>
              </c:extLst>
            </c:dLbl>
            <c:dLbl>
              <c:idx val="17"/>
              <c:layout>
                <c:manualLayout>
                  <c:x val="1.4526143790849674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070-4068-9762-E929B64A32F1}"/>
                </c:ext>
              </c:extLst>
            </c:dLbl>
            <c:dLbl>
              <c:idx val="20"/>
              <c:layout>
                <c:manualLayout>
                  <c:x val="1.8676470588235294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070-4068-9762-E929B64A32F1}"/>
                </c:ext>
              </c:extLst>
            </c:dLbl>
            <c:dLbl>
              <c:idx val="23"/>
              <c:layout>
                <c:manualLayout>
                  <c:x val="2.490196078431372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070-4068-9762-E929B64A32F1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0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9D1-4441-964A-D9F61485B2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Dati!$B$1575:$B$1608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Dati!$F$1575:$F$1608</c:f>
              <c:numCache>
                <c:formatCode>General</c:formatCode>
                <c:ptCount val="34"/>
                <c:pt idx="0" formatCode="0">
                  <c:v>1.2703792086165262</c:v>
                </c:pt>
                <c:pt idx="2" formatCode="0">
                  <c:v>1.2068672782493053</c:v>
                </c:pt>
                <c:pt idx="3" formatCode="0">
                  <c:v>1.3711565401985442</c:v>
                </c:pt>
                <c:pt idx="5" formatCode="0">
                  <c:v>1.0737555202503593</c:v>
                </c:pt>
                <c:pt idx="6" formatCode="0">
                  <c:v>1.403610665612953</c:v>
                </c:pt>
                <c:pt idx="7" formatCode="0">
                  <c:v>1.8869059007356634</c:v>
                </c:pt>
                <c:pt idx="8" formatCode="0">
                  <c:v>1.4548127797462711</c:v>
                </c:pt>
                <c:pt idx="9" formatCode="0">
                  <c:v>0.87094098626715966</c:v>
                </c:pt>
                <c:pt idx="12" formatCode="0">
                  <c:v>1.4321545664507564</c:v>
                </c:pt>
                <c:pt idx="13" formatCode="0">
                  <c:v>1.0370374465137715</c:v>
                </c:pt>
                <c:pt idx="16" formatCode="0">
                  <c:v>1.3682095285584743</c:v>
                </c:pt>
                <c:pt idx="17" formatCode="0">
                  <c:v>1.4796854893093923</c:v>
                </c:pt>
                <c:pt idx="19" formatCode="0">
                  <c:v>1.7316673834221985</c:v>
                </c:pt>
                <c:pt idx="20" formatCode="0">
                  <c:v>1.8091075370393905</c:v>
                </c:pt>
                <c:pt idx="22" formatCode="0">
                  <c:v>2.0308296204798921</c:v>
                </c:pt>
                <c:pt idx="23" formatCode="0">
                  <c:v>0.96329721806438628</c:v>
                </c:pt>
                <c:pt idx="25" formatCode="0">
                  <c:v>1.9342496456253224</c:v>
                </c:pt>
                <c:pt idx="26" formatCode="0">
                  <c:v>1.0200188471284581</c:v>
                </c:pt>
                <c:pt idx="28" formatCode="0">
                  <c:v>2.1634576379705299</c:v>
                </c:pt>
                <c:pt idx="31" formatCode="0">
                  <c:v>1.9342496456253224</c:v>
                </c:pt>
                <c:pt idx="32" formatCode="0">
                  <c:v>1.5430569955564888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FEB-499D-A091-47AFF094AC28}"/>
            </c:ext>
          </c:extLst>
        </c:ser>
        <c:ser>
          <c:idx val="4"/>
          <c:order val="4"/>
          <c:tx>
            <c:strRef>
              <c:f>Dati!$G$1574</c:f>
              <c:strCache>
                <c:ptCount val="1"/>
                <c:pt idx="0">
                  <c:v>Vismaz reizi mēnesī</c:v>
                </c:pt>
              </c:strCache>
            </c:strRef>
          </c:tx>
          <c:spPr>
            <a:solidFill>
              <a:srgbClr val="F4A698"/>
            </a:solidFill>
          </c:spPr>
          <c:invertIfNegative val="0"/>
          <c:dLbls>
            <c:dLbl>
              <c:idx val="0"/>
              <c:layout>
                <c:manualLayout>
                  <c:x val="1.8863031517897748E-2"/>
                  <c:y val="1.9947159972069833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7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7E-4A1F-8677-B49202CC79B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700" b="1"/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7E-4A1F-8677-B49202CC79B3}"/>
                </c:ext>
              </c:extLst>
            </c:dLbl>
            <c:dLbl>
              <c:idx val="3"/>
              <c:layout>
                <c:manualLayout>
                  <c:x val="3.7352941176470589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070-4068-9762-E929B64A32F1}"/>
                </c:ext>
              </c:extLst>
            </c:dLbl>
            <c:dLbl>
              <c:idx val="6"/>
              <c:layout>
                <c:manualLayout>
                  <c:x val="1.8487581699346407E-2"/>
                  <c:y val="2.2565213469546333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7E-4A1F-8677-B49202CC79B3}"/>
                </c:ext>
              </c:extLst>
            </c:dLbl>
            <c:dLbl>
              <c:idx val="7"/>
              <c:layout>
                <c:manualLayout>
                  <c:x val="1.660130718954248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070-4068-9762-E929B64A32F1}"/>
                </c:ext>
              </c:extLst>
            </c:dLbl>
            <c:dLbl>
              <c:idx val="9"/>
              <c:layout>
                <c:manualLayout>
                  <c:x val="2.8674509803921569E-2"/>
                  <c:y val="4.513042693383879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97E-4A1F-8677-B49202CC79B3}"/>
                </c:ext>
              </c:extLst>
            </c:dLbl>
            <c:dLbl>
              <c:idx val="12"/>
              <c:layout>
                <c:manualLayout>
                  <c:x val="2.7163725490196078E-2"/>
                  <c:y val="4.5130426933838797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7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97E-4A1F-8677-B49202CC79B3}"/>
                </c:ext>
              </c:extLst>
            </c:dLbl>
            <c:dLbl>
              <c:idx val="13"/>
              <c:layout>
                <c:manualLayout>
                  <c:x val="3.3389215686274509E-2"/>
                  <c:y val="4.5130426933838797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7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97E-4A1F-8677-B49202CC79B3}"/>
                </c:ext>
              </c:extLst>
            </c:dLbl>
            <c:dLbl>
              <c:idx val="16"/>
              <c:layout>
                <c:manualLayout>
                  <c:x val="1.6601307189542485E-2"/>
                  <c:y val="1.0507746351379621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070-4068-9762-E929B64A32F1}"/>
                </c:ext>
              </c:extLst>
            </c:dLbl>
            <c:dLbl>
              <c:idx val="22"/>
              <c:layout>
                <c:manualLayout>
                  <c:x val="1.6601307189542485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070-4068-9762-E929B64A32F1}"/>
                </c:ext>
              </c:extLst>
            </c:dLbl>
            <c:dLbl>
              <c:idx val="25"/>
              <c:layout>
                <c:manualLayout>
                  <c:x val="2.5088562091503269E-2"/>
                  <c:y val="2.2565213466919398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7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97E-4A1F-8677-B49202CC79B3}"/>
                </c:ext>
              </c:extLst>
            </c:dLbl>
            <c:dLbl>
              <c:idx val="26"/>
              <c:layout>
                <c:manualLayout>
                  <c:x val="2.0278333711050221E-2"/>
                  <c:y val="1.433289998348755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028594771241824E-2"/>
                      <c:h val="3.45326744291001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D070-4068-9762-E929B64A32F1}"/>
                </c:ext>
              </c:extLst>
            </c:dLbl>
            <c:dLbl>
              <c:idx val="28"/>
              <c:layout>
                <c:manualLayout>
                  <c:x val="3.3202614379084817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070-4068-9762-E929B64A32F1}"/>
                </c:ext>
              </c:extLst>
            </c:dLbl>
            <c:dLbl>
              <c:idx val="31"/>
              <c:layout>
                <c:manualLayout>
                  <c:x val="2.074933466968738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7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97E-4A1F-8677-B49202CC79B3}"/>
                </c:ext>
              </c:extLst>
            </c:dLbl>
            <c:dLbl>
              <c:idx val="32"/>
              <c:layout>
                <c:manualLayout>
                  <c:x val="1.867647058823529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070-4068-9762-E929B64A3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Dati!$B$1575:$B$1608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Dati!$G$1575:$G$1608</c:f>
              <c:numCache>
                <c:formatCode>General</c:formatCode>
                <c:ptCount val="34"/>
                <c:pt idx="0" formatCode="0.0">
                  <c:v>0.40250462479677207</c:v>
                </c:pt>
                <c:pt idx="2" formatCode="0.0">
                  <c:v>0.22144498172487737</c:v>
                </c:pt>
                <c:pt idx="3" formatCode="0">
                  <c:v>0.68980037506727498</c:v>
                </c:pt>
                <c:pt idx="6" formatCode="0">
                  <c:v>0.64748715970962034</c:v>
                </c:pt>
                <c:pt idx="7" formatCode="0">
                  <c:v>0.565671776685851</c:v>
                </c:pt>
                <c:pt idx="9" formatCode="0">
                  <c:v>0.84064243649333914</c:v>
                </c:pt>
                <c:pt idx="12" formatCode="0.0">
                  <c:v>0.44314711360618703</c:v>
                </c:pt>
                <c:pt idx="13" formatCode="0.0">
                  <c:v>0.34478496638921491</c:v>
                </c:pt>
                <c:pt idx="16" formatCode="0">
                  <c:v>0.56124283408789177</c:v>
                </c:pt>
                <c:pt idx="22" formatCode="0">
                  <c:v>0.93356758396462891</c:v>
                </c:pt>
                <c:pt idx="25" formatCode="0.0">
                  <c:v>0.37974223773837074</c:v>
                </c:pt>
                <c:pt idx="26" formatCode="0.0">
                  <c:v>0.46759526950209229</c:v>
                </c:pt>
                <c:pt idx="28" formatCode="0">
                  <c:v>1.0025163083915367</c:v>
                </c:pt>
                <c:pt idx="31" formatCode="0.0">
                  <c:v>0.37974223773837074</c:v>
                </c:pt>
                <c:pt idx="32" formatCode="0">
                  <c:v>0.71131758540954548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EB-499D-A091-47AFF094AC28}"/>
            </c:ext>
          </c:extLst>
        </c:ser>
        <c:ser>
          <c:idx val="5"/>
          <c:order val="5"/>
          <c:tx>
            <c:strRef>
              <c:f>Dati!$H$1574</c:f>
              <c:strCache>
                <c:ptCount val="1"/>
                <c:pt idx="0">
                  <c:v>Vairākas reizes nedēļā, bet ne katru dienu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dLbl>
              <c:idx val="0"/>
              <c:layout>
                <c:manualLayout>
                  <c:x val="3.621748366013057E-2"/>
                  <c:y val="6.769564040075818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7E-4A1F-8677-B49202CC79B3}"/>
                </c:ext>
              </c:extLst>
            </c:dLbl>
            <c:dLbl>
              <c:idx val="2"/>
              <c:layout>
                <c:manualLayout>
                  <c:x val="4.4329248366012923E-2"/>
                  <c:y val="6.769564040207166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7E-4A1F-8677-B49202CC79B3}"/>
                </c:ext>
              </c:extLst>
            </c:dLbl>
            <c:dLbl>
              <c:idx val="3"/>
              <c:layout>
                <c:manualLayout>
                  <c:x val="5.7266503267973855E-2"/>
                  <c:y val="4.513042693383879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070-4068-9762-E929B64A32F1}"/>
                </c:ext>
              </c:extLst>
            </c:dLbl>
            <c:dLbl>
              <c:idx val="6"/>
              <c:layout>
                <c:manualLayout>
                  <c:x val="3.3578104575163248E-2"/>
                  <c:y val="6.769564040075818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7E-4A1F-8677-B49202CC79B3}"/>
                </c:ext>
              </c:extLst>
            </c:dLbl>
            <c:dLbl>
              <c:idx val="7"/>
              <c:layout>
                <c:manualLayout>
                  <c:x val="3.3955718954248211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97E-4A1F-8677-B49202CC79B3}"/>
                </c:ext>
              </c:extLst>
            </c:dLbl>
            <c:dLbl>
              <c:idx val="8"/>
              <c:layout>
                <c:manualLayout>
                  <c:x val="2.395767973856194E-2"/>
                  <c:y val="4.513042693909266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97E-4A1F-8677-B49202CC79B3}"/>
                </c:ext>
              </c:extLst>
            </c:dLbl>
            <c:dLbl>
              <c:idx val="9"/>
              <c:layout>
                <c:manualLayout>
                  <c:x val="4.6973366013071893E-2"/>
                  <c:y val="4.513042693383879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97E-4A1F-8677-B49202CC79B3}"/>
                </c:ext>
              </c:extLst>
            </c:dLbl>
            <c:dLbl>
              <c:idx val="12"/>
              <c:layout>
                <c:manualLayout>
                  <c:x val="4.4707026143790851E-2"/>
                  <c:y val="4.513042693383879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97E-4A1F-8677-B49202CC79B3}"/>
                </c:ext>
              </c:extLst>
            </c:dLbl>
            <c:dLbl>
              <c:idx val="16"/>
              <c:layout>
                <c:manualLayout>
                  <c:x val="2.4901960784313726E-2"/>
                  <c:y val="9.0260853867677593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070-4068-9762-E929B64A32F1}"/>
                </c:ext>
              </c:extLst>
            </c:dLbl>
            <c:dLbl>
              <c:idx val="17"/>
              <c:layout>
                <c:manualLayout>
                  <c:x val="2.188251633986928E-2"/>
                  <c:y val="4.5130426944346542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97E-4A1F-8677-B49202CC79B3}"/>
                </c:ext>
              </c:extLst>
            </c:dLbl>
            <c:dLbl>
              <c:idx val="19"/>
              <c:layout>
                <c:manualLayout>
                  <c:x val="1.452614379084967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070-4068-9762-E929B64A32F1}"/>
                </c:ext>
              </c:extLst>
            </c:dLbl>
            <c:dLbl>
              <c:idx val="20"/>
              <c:layout>
                <c:manualLayout>
                  <c:x val="2.5292647058823378E-2"/>
                  <c:y val="4.513042693383879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070-4068-9762-E929B64A32F1}"/>
                </c:ext>
              </c:extLst>
            </c:dLbl>
            <c:dLbl>
              <c:idx val="2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2B-4A6A-B84C-1A877A5ED0BE}"/>
                </c:ext>
              </c:extLst>
            </c:dLbl>
            <c:dLbl>
              <c:idx val="22"/>
              <c:layout>
                <c:manualLayout>
                  <c:x val="2.972336601307174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2B-4A6A-B84C-1A877A5ED0BE}"/>
                </c:ext>
              </c:extLst>
            </c:dLbl>
            <c:dLbl>
              <c:idx val="26"/>
              <c:layout>
                <c:manualLayout>
                  <c:x val="3.6406372549019607E-2"/>
                  <c:y val="4.513042693383879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97E-4A1F-8677-B49202CC79B3}"/>
                </c:ext>
              </c:extLst>
            </c:dLbl>
            <c:dLbl>
              <c:idx val="2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070-4068-9762-E929B64A32F1}"/>
                </c:ext>
              </c:extLst>
            </c:dLbl>
            <c:dLbl>
              <c:idx val="28"/>
              <c:layout>
                <c:manualLayout>
                  <c:x val="3.6888725490196075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070-4068-9762-E929B64A32F1}"/>
                </c:ext>
              </c:extLst>
            </c:dLbl>
            <c:dLbl>
              <c:idx val="32"/>
              <c:layout>
                <c:manualLayout>
                  <c:x val="2.2637908496732025E-2"/>
                  <c:y val="6.769564040075818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070-4068-9762-E929B64A32F1}"/>
                </c:ext>
              </c:extLst>
            </c:dLbl>
            <c:dLbl>
              <c:idx val="3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2B-4A6A-B84C-1A877A5ED0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Dati!$B$1575:$B$1608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Dati!$H$1575:$H$1608</c:f>
              <c:numCache>
                <c:formatCode>General</c:formatCode>
                <c:ptCount val="34"/>
                <c:pt idx="0" formatCode="0">
                  <c:v>0.85415165207579613</c:v>
                </c:pt>
                <c:pt idx="2" formatCode="0.0">
                  <c:v>0.43883851060343482</c:v>
                </c:pt>
                <c:pt idx="3" formatCode="0">
                  <c:v>1.5131483150103584</c:v>
                </c:pt>
                <c:pt idx="5" formatCode="0">
                  <c:v>2.5057567926138273</c:v>
                </c:pt>
                <c:pt idx="6" formatCode="0">
                  <c:v>0.78679309001299569</c:v>
                </c:pt>
                <c:pt idx="7" formatCode="0">
                  <c:v>0.64099614876882294</c:v>
                </c:pt>
                <c:pt idx="8" formatCode="0">
                  <c:v>0.70979521208335006</c:v>
                </c:pt>
                <c:pt idx="9" formatCode="0">
                  <c:v>0.84064243649333914</c:v>
                </c:pt>
                <c:pt idx="12" formatCode="0">
                  <c:v>1.4194279405094394</c:v>
                </c:pt>
                <c:pt idx="16" formatCode="0">
                  <c:v>0.98558983221775742</c:v>
                </c:pt>
                <c:pt idx="17" formatCode="0">
                  <c:v>0.75390049292138028</c:v>
                </c:pt>
                <c:pt idx="19" formatCode="0">
                  <c:v>1.9107671228590464</c:v>
                </c:pt>
                <c:pt idx="20" formatCode="0">
                  <c:v>0.96307278563462861</c:v>
                </c:pt>
                <c:pt idx="21" formatCode="0">
                  <c:v>1.1851864591841945</c:v>
                </c:pt>
                <c:pt idx="22" formatCode="0">
                  <c:v>0.83757481324046046</c:v>
                </c:pt>
                <c:pt idx="26" formatCode="0">
                  <c:v>1.0038283017529213</c:v>
                </c:pt>
                <c:pt idx="27" formatCode="0">
                  <c:v>1.1177994911338662</c:v>
                </c:pt>
                <c:pt idx="28" formatCode="0">
                  <c:v>3.2036425616202893</c:v>
                </c:pt>
                <c:pt idx="32" formatCode="0">
                  <c:v>1.4513982691208736</c:v>
                </c:pt>
                <c:pt idx="33" formatCode="0">
                  <c:v>1.159446389449962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FEB-499D-A091-47AFF094AC28}"/>
            </c:ext>
          </c:extLst>
        </c:ser>
        <c:ser>
          <c:idx val="6"/>
          <c:order val="6"/>
          <c:tx>
            <c:strRef>
              <c:f>Dati!$I$1574</c:f>
              <c:strCache>
                <c:ptCount val="1"/>
                <c:pt idx="0">
                  <c:v>Reizi dienā vai biežāk</c:v>
                </c:pt>
              </c:strCache>
            </c:strRef>
          </c:tx>
          <c:spPr>
            <a:solidFill>
              <a:srgbClr val="66180B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5.5300490196078432E-2"/>
                  <c:y val="4.51304269341671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7E-4A1F-8677-B49202CC79B3}"/>
                </c:ext>
              </c:extLst>
            </c:dLbl>
            <c:dLbl>
              <c:idx val="2"/>
              <c:layout>
                <c:manualLayout>
                  <c:x val="5.7025653594771089E-2"/>
                  <c:y val="4.513042693383879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7E-4A1F-8677-B49202CC79B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7E-4A1F-8677-B49202CC79B3}"/>
                </c:ext>
              </c:extLst>
            </c:dLbl>
            <c:dLbl>
              <c:idx val="6"/>
              <c:layout>
                <c:manualLayout>
                  <c:x val="5.2609803921568631E-2"/>
                  <c:y val="4.5130426936465732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070-4068-9762-E929B64A32F1}"/>
                </c:ext>
              </c:extLst>
            </c:dLbl>
            <c:dLbl>
              <c:idx val="7"/>
              <c:layout>
                <c:manualLayout>
                  <c:x val="4.1576797385620916E-2"/>
                  <c:y val="4.513042693383879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7E-4A1F-8677-B49202CC79B3}"/>
                </c:ext>
              </c:extLst>
            </c:dLbl>
            <c:dLbl>
              <c:idx val="12"/>
              <c:layout>
                <c:manualLayout>
                  <c:x val="5.3587908496731874E-2"/>
                  <c:y val="4.513042693383879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97E-4A1F-8677-B49202CC79B3}"/>
                </c:ext>
              </c:extLst>
            </c:dLbl>
            <c:dLbl>
              <c:idx val="13"/>
              <c:layout>
                <c:manualLayout>
                  <c:x val="6.0949999999999997E-2"/>
                  <c:y val="4.513042692858492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97E-4A1F-8677-B49202CC79B3}"/>
                </c:ext>
              </c:extLst>
            </c:dLbl>
            <c:dLbl>
              <c:idx val="16"/>
              <c:layout>
                <c:manualLayout>
                  <c:x val="2.888186274509804E-2"/>
                  <c:y val="1.0507746351379621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070-4068-9762-E929B64A32F1}"/>
                </c:ext>
              </c:extLst>
            </c:dLbl>
            <c:dLbl>
              <c:idx val="19"/>
              <c:layout>
                <c:manualLayout>
                  <c:x val="2.734183006535947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070-4068-9762-E929B64A32F1}"/>
                </c:ext>
              </c:extLst>
            </c:dLbl>
            <c:dLbl>
              <c:idx val="23"/>
              <c:layout>
                <c:manualLayout>
                  <c:x val="3.774264705882337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2B-4A6A-B84C-1A877A5ED0BE}"/>
                </c:ext>
              </c:extLst>
            </c:dLbl>
            <c:dLbl>
              <c:idx val="25"/>
              <c:layout>
                <c:manualLayout>
                  <c:x val="4.2415686274509652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97E-4A1F-8677-B49202CC79B3}"/>
                </c:ext>
              </c:extLst>
            </c:dLbl>
            <c:dLbl>
              <c:idx val="26"/>
              <c:layout>
                <c:manualLayout>
                  <c:x val="4.7391993464052137E-2"/>
                  <c:y val="6.769564041126593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97E-4A1F-8677-B49202CC79B3}"/>
                </c:ext>
              </c:extLst>
            </c:dLbl>
            <c:dLbl>
              <c:idx val="31"/>
              <c:layout>
                <c:manualLayout>
                  <c:x val="3.3926127615686079E-2"/>
                  <c:y val="3.9894319946461823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070-4068-9762-E929B64A32F1}"/>
                </c:ext>
              </c:extLst>
            </c:dLbl>
            <c:dLbl>
              <c:idx val="32"/>
              <c:layout>
                <c:manualLayout>
                  <c:x val="3.5554901960784313E-2"/>
                  <c:y val="2.2565213477427144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700"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070-4068-9762-E929B64A3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Dati!$B$1575:$B$1608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Dati!$I$1575:$I$1608</c:f>
              <c:numCache>
                <c:formatCode>General</c:formatCode>
                <c:ptCount val="34"/>
                <c:pt idx="0" formatCode="0">
                  <c:v>0.8708085918699654</c:v>
                </c:pt>
                <c:pt idx="2" formatCode="0">
                  <c:v>1.4196099322290279</c:v>
                </c:pt>
                <c:pt idx="5" formatCode="0">
                  <c:v>2.6546060503108473</c:v>
                </c:pt>
                <c:pt idx="6" formatCode="0">
                  <c:v>1.5333972133036662</c:v>
                </c:pt>
                <c:pt idx="7" formatCode="0">
                  <c:v>1.1717779751603454</c:v>
                </c:pt>
                <c:pt idx="10" formatCode="0">
                  <c:v>0</c:v>
                </c:pt>
                <c:pt idx="12" formatCode="0">
                  <c:v>0.71677928973064375</c:v>
                </c:pt>
                <c:pt idx="13" formatCode="0">
                  <c:v>1.1154986776415712</c:v>
                </c:pt>
                <c:pt idx="15" formatCode="0">
                  <c:v>0</c:v>
                </c:pt>
                <c:pt idx="16" formatCode="0">
                  <c:v>1.2142346992806654</c:v>
                </c:pt>
                <c:pt idx="19" formatCode="0">
                  <c:v>0.97472728985412982</c:v>
                </c:pt>
                <c:pt idx="23" formatCode="0">
                  <c:v>1.892479460922412</c:v>
                </c:pt>
                <c:pt idx="25" formatCode="0">
                  <c:v>2.0167892539162344</c:v>
                </c:pt>
                <c:pt idx="26" formatCode="0">
                  <c:v>0.54371994273100055</c:v>
                </c:pt>
                <c:pt idx="29" formatCode="0">
                  <c:v>0</c:v>
                </c:pt>
                <c:pt idx="31" formatCode="0">
                  <c:v>2.0167892539162344</c:v>
                </c:pt>
                <c:pt idx="32" formatCode="0.0">
                  <c:v>0.39847139626100186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FEB-499D-A091-47AFF094AC28}"/>
            </c:ext>
          </c:extLst>
        </c:ser>
        <c:ser>
          <c:idx val="7"/>
          <c:order val="7"/>
          <c:tx>
            <c:strRef>
              <c:f>Dati!$J$1574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Dati!$B$1575:$B$1608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Dati!$J$1575:$J$1608</c:f>
              <c:numCache>
                <c:formatCode>0</c:formatCode>
                <c:ptCount val="34"/>
                <c:pt idx="0">
                  <c:v>14.971772430623297</c:v>
                </c:pt>
                <c:pt idx="1">
                  <c:v>18.369616507982357</c:v>
                </c:pt>
                <c:pt idx="2">
                  <c:v>15.082855805175711</c:v>
                </c:pt>
                <c:pt idx="3">
                  <c:v>14.795511277706177</c:v>
                </c:pt>
                <c:pt idx="4">
                  <c:v>18.369616507982357</c:v>
                </c:pt>
                <c:pt idx="5">
                  <c:v>12.135498144807322</c:v>
                </c:pt>
                <c:pt idx="6">
                  <c:v>13.998328379343119</c:v>
                </c:pt>
                <c:pt idx="7">
                  <c:v>14.104264706631673</c:v>
                </c:pt>
                <c:pt idx="8">
                  <c:v>16.205008516152734</c:v>
                </c:pt>
                <c:pt idx="9">
                  <c:v>15.817390648728518</c:v>
                </c:pt>
                <c:pt idx="10">
                  <c:v>18.369616507982357</c:v>
                </c:pt>
                <c:pt idx="11">
                  <c:v>18.369616507982357</c:v>
                </c:pt>
                <c:pt idx="12">
                  <c:v>14.358107597685329</c:v>
                </c:pt>
                <c:pt idx="13">
                  <c:v>15.872295417437797</c:v>
                </c:pt>
                <c:pt idx="14">
                  <c:v>18.369616507982357</c:v>
                </c:pt>
                <c:pt idx="15">
                  <c:v>18.369616507982357</c:v>
                </c:pt>
                <c:pt idx="16">
                  <c:v>14.240339613837566</c:v>
                </c:pt>
                <c:pt idx="17">
                  <c:v>16.136030525751583</c:v>
                </c:pt>
                <c:pt idx="18">
                  <c:v>18.369616507982357</c:v>
                </c:pt>
                <c:pt idx="19">
                  <c:v>13.752454711846982</c:v>
                </c:pt>
                <c:pt idx="20">
                  <c:v>15.597436185308336</c:v>
                </c:pt>
                <c:pt idx="21">
                  <c:v>17.184430048798163</c:v>
                </c:pt>
                <c:pt idx="22">
                  <c:v>14.567644490297374</c:v>
                </c:pt>
                <c:pt idx="23">
                  <c:v>15.513839828995557</c:v>
                </c:pt>
                <c:pt idx="24">
                  <c:v>18.369616507982357</c:v>
                </c:pt>
                <c:pt idx="25">
                  <c:v>14.038835370702428</c:v>
                </c:pt>
                <c:pt idx="26">
                  <c:v>15.334454146867884</c:v>
                </c:pt>
                <c:pt idx="27">
                  <c:v>17.251817016848491</c:v>
                </c:pt>
                <c:pt idx="28">
                  <c:v>12</c:v>
                </c:pt>
                <c:pt idx="29">
                  <c:v>18.369616507982357</c:v>
                </c:pt>
                <c:pt idx="30">
                  <c:v>18.369616507982357</c:v>
                </c:pt>
                <c:pt idx="31">
                  <c:v>14.038835370702428</c:v>
                </c:pt>
                <c:pt idx="32">
                  <c:v>14.265372261634447</c:v>
                </c:pt>
                <c:pt idx="33">
                  <c:v>17.210170118532393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FEB-499D-A091-47AFF094AC28}"/>
            </c:ext>
          </c:extLst>
        </c:ser>
        <c:ser>
          <c:idx val="8"/>
          <c:order val="8"/>
          <c:tx>
            <c:strRef>
              <c:f>Dati!$K$1574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Dati!$B$1575:$B$1608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Dati!$K$1575:$K$1608</c:f>
              <c:numCache>
                <c:formatCode>General</c:formatCode>
                <c:ptCount val="34"/>
                <c:pt idx="0" formatCode="0">
                  <c:v>11.88710652099209</c:v>
                </c:pt>
                <c:pt idx="2" formatCode="0">
                  <c:v>12.642014190255118</c:v>
                </c:pt>
                <c:pt idx="3" formatCode="0">
                  <c:v>10.689259438416295</c:v>
                </c:pt>
                <c:pt idx="5" formatCode="0">
                  <c:v>10.012252802821795</c:v>
                </c:pt>
                <c:pt idx="6" formatCode="0">
                  <c:v>12.224279636746841</c:v>
                </c:pt>
                <c:pt idx="7" formatCode="0">
                  <c:v>13.119218901783322</c:v>
                </c:pt>
                <c:pt idx="8" formatCode="0">
                  <c:v>10.680554846618296</c:v>
                </c:pt>
                <c:pt idx="9" formatCode="0">
                  <c:v>14.596377613625407</c:v>
                </c:pt>
                <c:pt idx="10" formatCode="0">
                  <c:v>8.0278942384148326</c:v>
                </c:pt>
                <c:pt idx="12" formatCode="0">
                  <c:v>11.051927485261492</c:v>
                </c:pt>
                <c:pt idx="13" formatCode="0">
                  <c:v>13.291436821939788</c:v>
                </c:pt>
                <c:pt idx="15" formatCode="0">
                  <c:v>14.913697495281118</c:v>
                </c:pt>
                <c:pt idx="16" formatCode="0">
                  <c:v>11.572558654111607</c:v>
                </c:pt>
                <c:pt idx="17" formatCode="0">
                  <c:v>11.687463126701298</c:v>
                </c:pt>
                <c:pt idx="19" formatCode="0">
                  <c:v>9.3629252166509467</c:v>
                </c:pt>
                <c:pt idx="20" formatCode="0">
                  <c:v>11.680240483648063</c:v>
                </c:pt>
                <c:pt idx="21" formatCode="0">
                  <c:v>17.354614954212508</c:v>
                </c:pt>
                <c:pt idx="22" formatCode="0">
                  <c:v>15.953613932379509</c:v>
                </c:pt>
                <c:pt idx="23" formatCode="0">
                  <c:v>5.5712371879261378</c:v>
                </c:pt>
                <c:pt idx="25" formatCode="0">
                  <c:v>12.43131909325462</c:v>
                </c:pt>
                <c:pt idx="26" formatCode="0">
                  <c:v>17.558659350537454</c:v>
                </c:pt>
                <c:pt idx="27" formatCode="0">
                  <c:v>7.5632088417223464</c:v>
                </c:pt>
                <c:pt idx="28" formatCode="0">
                  <c:v>8.1744413097445889</c:v>
                </c:pt>
                <c:pt idx="29" formatCode="0">
                  <c:v>5.2542961553114624</c:v>
                </c:pt>
                <c:pt idx="31" formatCode="0">
                  <c:v>12.43131909325462</c:v>
                </c:pt>
                <c:pt idx="32" formatCode="0">
                  <c:v>10.845509265063811</c:v>
                </c:pt>
                <c:pt idx="33" formatCode="0">
                  <c:v>12.619407752453503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FEB-499D-A091-47AFF094AC2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646217736"/>
        <c:axId val="646219304"/>
      </c:barChart>
      <c:catAx>
        <c:axId val="6462177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219304"/>
        <c:crossesAt val="99.7"/>
        <c:auto val="1"/>
        <c:lblAlgn val="ctr"/>
        <c:lblOffset val="100"/>
        <c:tickLblSkip val="1"/>
        <c:tickMarkSkip val="1"/>
        <c:noMultiLvlLbl val="0"/>
      </c:catAx>
      <c:valAx>
        <c:axId val="646219304"/>
        <c:scaling>
          <c:orientation val="minMax"/>
          <c:max val="137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217736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6745815972222204"/>
          <c:y val="1.4915458937198062E-3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1472552083333336"/>
          <c:y val="5.4144125766662596E-2"/>
          <c:w val="0.58527447916666664"/>
          <c:h val="0.931477839881413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Dati!$C$1613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Dati!$B$1614:$B$1623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E-cigaretes, n=219</c:v>
                </c:pt>
                <c:pt idx="9">
                  <c:v>Karsējamā tabaka, n=69</c:v>
                </c:pt>
              </c:strCache>
            </c:strRef>
          </c:cat>
          <c:val>
            <c:numRef>
              <c:f>Dati!$C$1614:$C$1623</c:f>
              <c:numCache>
                <c:formatCode>General</c:formatCode>
                <c:ptCount val="10"/>
                <c:pt idx="0" formatCode="0">
                  <c:v>6.3357542162170191</c:v>
                </c:pt>
                <c:pt idx="2" formatCode="0">
                  <c:v>6.3673711032813767</c:v>
                </c:pt>
                <c:pt idx="3" formatCode="0">
                  <c:v>9.4665716347471154</c:v>
                </c:pt>
                <c:pt idx="5" formatCode="0">
                  <c:v>6.2540228391372494</c:v>
                </c:pt>
                <c:pt idx="6" formatCode="0">
                  <c:v>4.9999999999999956</c:v>
                </c:pt>
                <c:pt idx="7" formatCode="0">
                  <c:v>9.8707315086523302</c:v>
                </c:pt>
                <c:pt idx="8" formatCode="0">
                  <c:v>7.8861388361370386</c:v>
                </c:pt>
                <c:pt idx="9" formatCode="0">
                  <c:v>5.4974883622333666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5-4AC0-A868-E8CF487C86CA}"/>
            </c:ext>
          </c:extLst>
        </c:ser>
        <c:ser>
          <c:idx val="1"/>
          <c:order val="1"/>
          <c:tx>
            <c:strRef>
              <c:f>Dati!$D$1613</c:f>
              <c:strCache>
                <c:ptCount val="1"/>
                <c:pt idx="0">
                  <c:v>Nekad nav lietojis/-usi</c:v>
                </c:pt>
              </c:strCache>
            </c:strRef>
          </c:tx>
          <c:spPr>
            <a:solidFill>
              <a:srgbClr val="23621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Dati!$B$1614:$B$1623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E-cigaretes, n=219</c:v>
                </c:pt>
                <c:pt idx="9">
                  <c:v>Karsējamā tabaka, n=69</c:v>
                </c:pt>
              </c:strCache>
            </c:strRef>
          </c:cat>
          <c:val>
            <c:numRef>
              <c:f>Dati!$D$1614:$D$1623</c:f>
              <c:numCache>
                <c:formatCode>General</c:formatCode>
                <c:ptCount val="10"/>
                <c:pt idx="0" formatCode="0">
                  <c:v>81.484541277382405</c:v>
                </c:pt>
                <c:pt idx="2" formatCode="0">
                  <c:v>82.164631077108297</c:v>
                </c:pt>
                <c:pt idx="3" formatCode="0">
                  <c:v>75.802153809912738</c:v>
                </c:pt>
                <c:pt idx="5" formatCode="0">
                  <c:v>82.30546852145585</c:v>
                </c:pt>
                <c:pt idx="6" formatCode="0">
                  <c:v>80.846663064440335</c:v>
                </c:pt>
                <c:pt idx="7" formatCode="0">
                  <c:v>75.749921622618146</c:v>
                </c:pt>
                <c:pt idx="8" formatCode="0">
                  <c:v>77.776310198588249</c:v>
                </c:pt>
                <c:pt idx="9" formatCode="0">
                  <c:v>79.236384055389237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B5-4AC0-A868-E8CF487C86CA}"/>
            </c:ext>
          </c:extLst>
        </c:ser>
        <c:ser>
          <c:idx val="2"/>
          <c:order val="2"/>
          <c:tx>
            <c:strRef>
              <c:f>Dati!$E$1613</c:f>
              <c:strCache>
                <c:ptCount val="1"/>
                <c:pt idx="0">
                  <c:v>Agrāk lietoja, bet tagad vairs ne</c:v>
                </c:pt>
              </c:strCache>
            </c:strRef>
          </c:tx>
          <c:spPr>
            <a:solidFill>
              <a:srgbClr val="74D880"/>
            </a:solidFill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94-4270-9F9B-90BB5E81DDF2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94-4270-9F9B-90BB5E81DD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Dati!$B$1614:$B$1623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E-cigaretes, n=219</c:v>
                </c:pt>
                <c:pt idx="9">
                  <c:v>Karsējamā tabaka, n=69</c:v>
                </c:pt>
              </c:strCache>
            </c:strRef>
          </c:cat>
          <c:val>
            <c:numRef>
              <c:f>Dati!$E$1614:$E$1623</c:f>
              <c:numCache>
                <c:formatCode>General</c:formatCode>
                <c:ptCount val="10"/>
                <c:pt idx="0" formatCode="0">
                  <c:v>3.2305081242664002</c:v>
                </c:pt>
                <c:pt idx="2" formatCode="0">
                  <c:v>2.5188014374761507</c:v>
                </c:pt>
                <c:pt idx="3" formatCode="0">
                  <c:v>5.7820781732059698</c:v>
                </c:pt>
                <c:pt idx="5" formatCode="0">
                  <c:v>2.4913122572727251</c:v>
                </c:pt>
                <c:pt idx="6" formatCode="0">
                  <c:v>5.2041405534254936</c:v>
                </c:pt>
                <c:pt idx="7" formatCode="0">
                  <c:v>5.4301504865953483</c:v>
                </c:pt>
                <c:pt idx="8" formatCode="0">
                  <c:v>5.3883545831405373</c:v>
                </c:pt>
                <c:pt idx="9" formatCode="0">
                  <c:v>6.3169312002432205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1B5-4AC0-A868-E8CF487C86CA}"/>
            </c:ext>
          </c:extLst>
        </c:ser>
        <c:ser>
          <c:idx val="3"/>
          <c:order val="3"/>
          <c:tx>
            <c:strRef>
              <c:f>Dati!$F$1613</c:f>
              <c:strCache>
                <c:ptCount val="1"/>
                <c:pt idx="0">
                  <c:v>Retāk nekā reizi mēnesī</c:v>
                </c:pt>
              </c:strCache>
            </c:strRef>
          </c:tx>
          <c:spPr>
            <a:solidFill>
              <a:srgbClr val="F9D2CC"/>
            </a:solidFill>
          </c:spPr>
          <c:invertIfNegative val="0"/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94-4270-9F9B-90BB5E81DDF2}"/>
                </c:ext>
              </c:extLst>
            </c:dLbl>
            <c:dLbl>
              <c:idx val="2"/>
              <c:layout>
                <c:manualLayout>
                  <c:x val="0"/>
                  <c:y val="4.984903381642515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94-4270-9F9B-90BB5E81DD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Dati!$B$1614:$B$1623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E-cigaretes, n=219</c:v>
                </c:pt>
                <c:pt idx="9">
                  <c:v>Karsējamā tabaka, n=69</c:v>
                </c:pt>
              </c:strCache>
            </c:strRef>
          </c:cat>
          <c:val>
            <c:numRef>
              <c:f>Dati!$F$1614:$F$1623</c:f>
              <c:numCache>
                <c:formatCode>General</c:formatCode>
                <c:ptCount val="10"/>
                <c:pt idx="0" formatCode="0">
                  <c:v>1.2703792086165262</c:v>
                </c:pt>
                <c:pt idx="2" formatCode="0">
                  <c:v>1.3834820601248772</c:v>
                </c:pt>
                <c:pt idx="3" formatCode="0">
                  <c:v>3.4898822416214474</c:v>
                </c:pt>
                <c:pt idx="5" formatCode="0">
                  <c:v>1.4736546468820235</c:v>
                </c:pt>
                <c:pt idx="6" formatCode="0">
                  <c:v>4.1610219498005989</c:v>
                </c:pt>
                <c:pt idx="7" formatCode="0">
                  <c:v>8.3064046930757485</c:v>
                </c:pt>
                <c:pt idx="8" formatCode="0">
                  <c:v>3.7141484879647662</c:v>
                </c:pt>
                <c:pt idx="9" formatCode="0">
                  <c:v>2.906375994093104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B5-4AC0-A868-E8CF487C86CA}"/>
            </c:ext>
          </c:extLst>
        </c:ser>
        <c:ser>
          <c:idx val="4"/>
          <c:order val="4"/>
          <c:tx>
            <c:strRef>
              <c:f>Dati!$G$1613</c:f>
              <c:strCache>
                <c:ptCount val="1"/>
                <c:pt idx="0">
                  <c:v>Vismaz reizi mēnesī</c:v>
                </c:pt>
              </c:strCache>
            </c:strRef>
          </c:tx>
          <c:spPr>
            <a:solidFill>
              <a:srgbClr val="F4A698"/>
            </a:solidFill>
          </c:spPr>
          <c:invertIfNegative val="0"/>
          <c:dLbls>
            <c:dLbl>
              <c:idx val="0"/>
              <c:layout>
                <c:manualLayout>
                  <c:x val="3.6773784722222223E-2"/>
                  <c:y val="6.0386473430830425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48-4445-B87E-543AE3FB0A4B}"/>
                </c:ext>
              </c:extLst>
            </c:dLbl>
            <c:dLbl>
              <c:idx val="2"/>
              <c:layout>
                <c:manualLayout>
                  <c:x val="2.224375E-2"/>
                  <c:y val="3.019323671497584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48-4445-B87E-543AE3FB0A4B}"/>
                </c:ext>
              </c:extLst>
            </c:dLbl>
            <c:dLbl>
              <c:idx val="3"/>
              <c:layout>
                <c:manualLayout>
                  <c:x val="3.086805555555539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94-4270-9F9B-90BB5E81DDF2}"/>
                </c:ext>
              </c:extLst>
            </c:dLbl>
            <c:dLbl>
              <c:idx val="5"/>
              <c:layout>
                <c:manualLayout>
                  <c:x val="2.6453125000000001E-2"/>
                  <c:y val="9.057971015195745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94-4270-9F9B-90BB5E81DDF2}"/>
                </c:ext>
              </c:extLst>
            </c:dLbl>
            <c:dLbl>
              <c:idx val="6"/>
              <c:layout>
                <c:manualLayout>
                  <c:x val="1.5434027777777777E-2"/>
                  <c:y val="1.4059821476682949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94-4270-9F9B-90BB5E81DDF2}"/>
                </c:ext>
              </c:extLst>
            </c:dLbl>
            <c:dLbl>
              <c:idx val="8"/>
              <c:layout>
                <c:manualLayout>
                  <c:x val="2.8190625E-2"/>
                  <c:y val="9.057971015898735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48-4445-B87E-543AE3FB0A4B}"/>
                </c:ext>
              </c:extLst>
            </c:dLbl>
            <c:dLbl>
              <c:idx val="9"/>
              <c:layout>
                <c:manualLayout>
                  <c:x val="0"/>
                  <c:y val="3.067632850241545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94-4270-9F9B-90BB5E81DD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Dati!$B$1614:$B$1623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E-cigaretes, n=219</c:v>
                </c:pt>
                <c:pt idx="9">
                  <c:v>Karsējamā tabaka, n=69</c:v>
                </c:pt>
              </c:strCache>
            </c:strRef>
          </c:cat>
          <c:val>
            <c:numRef>
              <c:f>Dati!$G$1614:$G$1623</c:f>
              <c:numCache>
                <c:formatCode>General</c:formatCode>
                <c:ptCount val="10"/>
                <c:pt idx="0" formatCode="0.0">
                  <c:v>0.40250462479677207</c:v>
                </c:pt>
                <c:pt idx="2" formatCode="0.0">
                  <c:v>0.48211669327313045</c:v>
                </c:pt>
                <c:pt idx="3" formatCode="0">
                  <c:v>1.1057279060623988</c:v>
                </c:pt>
                <c:pt idx="5" formatCode="0">
                  <c:v>0.51354009268267231</c:v>
                </c:pt>
                <c:pt idx="6" formatCode="0">
                  <c:v>0.97738800315229424</c:v>
                </c:pt>
                <c:pt idx="7" formatCode="0">
                  <c:v>3.313023497386439</c:v>
                </c:pt>
                <c:pt idx="8" formatCode="0.0">
                  <c:v>0.44408058930412037</c:v>
                </c:pt>
                <c:pt idx="9" formatCode="0">
                  <c:v>1.4046897958727398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1B5-4AC0-A868-E8CF487C86CA}"/>
            </c:ext>
          </c:extLst>
        </c:ser>
        <c:ser>
          <c:idx val="5"/>
          <c:order val="5"/>
          <c:tx>
            <c:strRef>
              <c:f>Dati!$H$1613</c:f>
              <c:strCache>
                <c:ptCount val="1"/>
                <c:pt idx="0">
                  <c:v>Vairākas reizes nedēļā, bet ne katru dienu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dLbl>
              <c:idx val="0"/>
              <c:layout>
                <c:manualLayout>
                  <c:x val="6.3743923611111114E-2"/>
                  <c:y val="9.0579710144927532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48-4445-B87E-543AE3FB0A4B}"/>
                </c:ext>
              </c:extLst>
            </c:dLbl>
            <c:dLbl>
              <c:idx val="2"/>
              <c:layout>
                <c:manualLayout>
                  <c:x val="4.7325520833333336E-2"/>
                  <c:y val="1.2077294685990338E-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94-4270-9F9B-90BB5E81DDF2}"/>
                </c:ext>
              </c:extLst>
            </c:dLbl>
            <c:dLbl>
              <c:idx val="3"/>
              <c:layout>
                <c:manualLayout>
                  <c:x val="3.7482638888888725E-2"/>
                  <c:y val="3.019323671497584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94-4270-9F9B-90BB5E81DDF2}"/>
                </c:ext>
              </c:extLst>
            </c:dLbl>
            <c:dLbl>
              <c:idx val="5"/>
              <c:layout>
                <c:manualLayout>
                  <c:x val="5.4176388888888892E-2"/>
                  <c:y val="1.5096618358190913E-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48-4445-B87E-543AE3FB0A4B}"/>
                </c:ext>
              </c:extLst>
            </c:dLbl>
            <c:dLbl>
              <c:idx val="6"/>
              <c:layout>
                <c:manualLayout>
                  <c:x val="3.6689756944444443E-2"/>
                  <c:y val="6.038647342995169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D94-4270-9F9B-90BB5E81DDF2}"/>
                </c:ext>
              </c:extLst>
            </c:dLbl>
            <c:dLbl>
              <c:idx val="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94-4270-9F9B-90BB5E81DDF2}"/>
                </c:ext>
              </c:extLst>
            </c:dLbl>
            <c:dLbl>
              <c:idx val="8"/>
              <c:layout>
                <c:manualLayout>
                  <c:x val="5.4176388888888725E-2"/>
                  <c:y val="9.057971015898735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48-4445-B87E-543AE3FB0A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Dati!$B$1614:$B$1623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E-cigaretes, n=219</c:v>
                </c:pt>
                <c:pt idx="9">
                  <c:v>Karsējamā tabaka, n=69</c:v>
                </c:pt>
              </c:strCache>
            </c:strRef>
          </c:cat>
          <c:val>
            <c:numRef>
              <c:f>Dati!$H$1614:$H$1623</c:f>
              <c:numCache>
                <c:formatCode>General</c:formatCode>
                <c:ptCount val="10"/>
                <c:pt idx="0" formatCode="0">
                  <c:v>0.85415165207579613</c:v>
                </c:pt>
                <c:pt idx="2" formatCode="0.0">
                  <c:v>0.4967342788113524</c:v>
                </c:pt>
                <c:pt idx="3" formatCode="0">
                  <c:v>2.346455815722301</c:v>
                </c:pt>
                <c:pt idx="5" formatCode="0.0">
                  <c:v>0.32993723740962039</c:v>
                </c:pt>
                <c:pt idx="6" formatCode="0">
                  <c:v>0.8768894596009944</c:v>
                </c:pt>
                <c:pt idx="7" formatCode="0">
                  <c:v>1.8873164509866616</c:v>
                </c:pt>
                <c:pt idx="8" formatCode="0">
                  <c:v>2.3107797432004089</c:v>
                </c:pt>
                <c:pt idx="9" formatCode="0">
                  <c:v>4.3664423897806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B5-4AC0-A868-E8CF487C86CA}"/>
            </c:ext>
          </c:extLst>
        </c:ser>
        <c:ser>
          <c:idx val="6"/>
          <c:order val="6"/>
          <c:tx>
            <c:strRef>
              <c:f>Dati!$I$1613</c:f>
              <c:strCache>
                <c:ptCount val="1"/>
                <c:pt idx="0">
                  <c:v>Reizi dienā vai biežāk</c:v>
                </c:pt>
              </c:strCache>
            </c:strRef>
          </c:tx>
          <c:spPr>
            <a:solidFill>
              <a:srgbClr val="66180B"/>
            </a:solidFill>
          </c:spPr>
          <c:invertIfNegative val="0"/>
          <c:dLbls>
            <c:dLbl>
              <c:idx val="0"/>
              <c:layout>
                <c:manualLayout>
                  <c:x val="8.152048611111111E-2"/>
                  <c:y val="9.0579710144927532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48-4445-B87E-543AE3FB0A4B}"/>
                </c:ext>
              </c:extLst>
            </c:dLbl>
            <c:dLbl>
              <c:idx val="2"/>
              <c:layout>
                <c:manualLayout>
                  <c:x val="7.4669618055555553E-2"/>
                  <c:y val="1.2077294685990338E-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48-4445-B87E-543AE3FB0A4B}"/>
                </c:ext>
              </c:extLst>
            </c:dLbl>
            <c:dLbl>
              <c:idx val="3"/>
              <c:layout>
                <c:manualLayout>
                  <c:x val="4.883923611111094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D94-4270-9F9B-90BB5E81DDF2}"/>
                </c:ext>
              </c:extLst>
            </c:dLbl>
            <c:dLbl>
              <c:idx val="5"/>
              <c:layout>
                <c:manualLayout>
                  <c:x val="8.813506944444445E-2"/>
                  <c:y val="6.0386473436981599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48-4445-B87E-543AE3FB0A4B}"/>
                </c:ext>
              </c:extLst>
            </c:dLbl>
            <c:dLbl>
              <c:idx val="6"/>
              <c:layout>
                <c:manualLayout>
                  <c:x val="5.6375694444444284E-2"/>
                  <c:y val="3.0193236714975846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64-4FA6-958B-B39744526C63}"/>
                </c:ext>
              </c:extLst>
            </c:dLbl>
            <c:dLbl>
              <c:idx val="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48-4445-B87E-543AE3FB0A4B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64-4FA6-958B-B39744526C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Dati!$B$1614:$B$1623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E-cigaretes, n=219</c:v>
                </c:pt>
                <c:pt idx="9">
                  <c:v>Karsējamā tabaka, n=69</c:v>
                </c:pt>
              </c:strCache>
            </c:strRef>
          </c:cat>
          <c:val>
            <c:numRef>
              <c:f>Dati!$I$1614:$I$1623</c:f>
              <c:numCache>
                <c:formatCode>General</c:formatCode>
                <c:ptCount val="10"/>
                <c:pt idx="0" formatCode="0">
                  <c:v>0.8708085918699654</c:v>
                </c:pt>
                <c:pt idx="2" formatCode="0.0">
                  <c:v>0.34292985248212088</c:v>
                </c:pt>
                <c:pt idx="3" formatCode="0">
                  <c:v>2.3922144033889987</c:v>
                </c:pt>
                <c:pt idx="5" formatCode="0.0">
                  <c:v>0.19686645507891551</c:v>
                </c:pt>
                <c:pt idx="6" formatCode="0">
                  <c:v>0.94978314562515787</c:v>
                </c:pt>
                <c:pt idx="9" formatCode="0">
                  <c:v>1.5956188168731351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1B5-4AC0-A868-E8CF487C86CA}"/>
            </c:ext>
          </c:extLst>
        </c:ser>
        <c:ser>
          <c:idx val="7"/>
          <c:order val="7"/>
          <c:tx>
            <c:strRef>
              <c:f>Dati!$J$1613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Dati!$B$1614:$B$1623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E-cigaretes, n=219</c:v>
                </c:pt>
                <c:pt idx="9">
                  <c:v>Karsējamā tabaka, n=69</c:v>
                </c:pt>
              </c:strCache>
            </c:strRef>
          </c:cat>
          <c:val>
            <c:numRef>
              <c:f>Dati!$J$1614:$J$1623</c:f>
              <c:numCache>
                <c:formatCode>0</c:formatCode>
                <c:ptCount val="10"/>
                <c:pt idx="0">
                  <c:v>22.108900564089787</c:v>
                </c:pt>
                <c:pt idx="1">
                  <c:v>25.506744641448847</c:v>
                </c:pt>
                <c:pt idx="2">
                  <c:v>22.801481756757369</c:v>
                </c:pt>
                <c:pt idx="3">
                  <c:v>16.172464274653702</c:v>
                </c:pt>
                <c:pt idx="4">
                  <c:v>25.506744641448847</c:v>
                </c:pt>
                <c:pt idx="5">
                  <c:v>22.992746209395619</c:v>
                </c:pt>
                <c:pt idx="6">
                  <c:v>18.541662083269806</c:v>
                </c:pt>
                <c:pt idx="7">
                  <c:v>12</c:v>
                </c:pt>
                <c:pt idx="8">
                  <c:v>19.037735820979556</c:v>
                </c:pt>
                <c:pt idx="9">
                  <c:v>15.233617644829271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1B5-4AC0-A868-E8CF487C86CA}"/>
            </c:ext>
          </c:extLst>
        </c:ser>
        <c:ser>
          <c:idx val="8"/>
          <c:order val="8"/>
          <c:tx>
            <c:strRef>
              <c:f>Dati!$K$1613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Dati!$B$1614:$B$1623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E-cigaretes, n=219</c:v>
                </c:pt>
                <c:pt idx="9">
                  <c:v>Karsējamā tabaka, n=69</c:v>
                </c:pt>
              </c:strCache>
            </c:strRef>
          </c:cat>
          <c:val>
            <c:numRef>
              <c:f>Dati!$K$1614:$K$1623</c:f>
              <c:numCache>
                <c:formatCode>General</c:formatCode>
                <c:ptCount val="10"/>
                <c:pt idx="0" formatCode="0">
                  <c:v>11.8871065209921</c:v>
                </c:pt>
                <c:pt idx="2" formatCode="0">
                  <c:v>12.611304600724027</c:v>
                </c:pt>
                <c:pt idx="3" formatCode="0">
                  <c:v>9.0814876500861352</c:v>
                </c:pt>
                <c:pt idx="5" formatCode="0">
                  <c:v>12.689220789218119</c:v>
                </c:pt>
                <c:pt idx="6" formatCode="0">
                  <c:v>6.9841138239551226</c:v>
                </c:pt>
                <c:pt idx="7" formatCode="0">
                  <c:v>5.3131832493376496</c:v>
                </c:pt>
                <c:pt idx="8" formatCode="0">
                  <c:v>10.366326397801894</c:v>
                </c:pt>
                <c:pt idx="9" formatCode="0">
                  <c:v>4.1735577477479753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1B5-4AC0-A868-E8CF487C86C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646224008"/>
        <c:axId val="646172656"/>
      </c:barChart>
      <c:catAx>
        <c:axId val="6462240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172656"/>
        <c:crossesAt val="91.1"/>
        <c:auto val="1"/>
        <c:lblAlgn val="ctr"/>
        <c:lblOffset val="100"/>
        <c:tickLblSkip val="1"/>
        <c:tickMarkSkip val="1"/>
        <c:noMultiLvlLbl val="0"/>
      </c:catAx>
      <c:valAx>
        <c:axId val="646172656"/>
        <c:scaling>
          <c:orientation val="minMax"/>
          <c:max val="13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224008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24095567762066059"/>
          <c:y val="7.6502679638386958E-2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718109917158214"/>
          <c:y val="0.12260992738522188"/>
          <c:w val="0.71890634029466149"/>
          <c:h val="0.863011947423984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Dati!$C$1683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Dati!$C$1684:$C$1701</c:f>
              <c:numCache>
                <c:formatCode>General</c:formatCode>
                <c:ptCount val="18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1-49FD-9C3A-40872925C504}"/>
            </c:ext>
          </c:extLst>
        </c:ser>
        <c:ser>
          <c:idx val="1"/>
          <c:order val="1"/>
          <c:tx>
            <c:strRef>
              <c:f>Dati!$D$1683</c:f>
              <c:strCache>
                <c:ptCount val="1"/>
                <c:pt idx="0">
                  <c:v>Vispārējā mazumtirdzniecības veikalā / kioskā / degvielas uzpildes stacijā Latvijā</c:v>
                </c:pt>
              </c:strCache>
            </c:strRef>
          </c:tx>
          <c:spPr>
            <a:solidFill>
              <a:srgbClr val="66180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Dati!$D$1684:$D$1701</c:f>
              <c:numCache>
                <c:formatCode>0</c:formatCode>
                <c:ptCount val="18"/>
                <c:pt idx="1">
                  <c:v>90.050166242352418</c:v>
                </c:pt>
                <c:pt idx="2">
                  <c:v>93.728274256284436</c:v>
                </c:pt>
                <c:pt idx="4">
                  <c:v>74.552470156239835</c:v>
                </c:pt>
                <c:pt idx="5">
                  <c:v>75.176261982380979</c:v>
                </c:pt>
                <c:pt idx="7">
                  <c:v>72.538267565014252</c:v>
                </c:pt>
                <c:pt idx="8">
                  <c:v>74.698407008615689</c:v>
                </c:pt>
                <c:pt idx="10">
                  <c:v>66.891399192013452</c:v>
                </c:pt>
                <c:pt idx="11">
                  <c:v>68.440178085414601</c:v>
                </c:pt>
                <c:pt idx="13">
                  <c:v>81.143604583647615</c:v>
                </c:pt>
                <c:pt idx="14">
                  <c:v>83.507139270925592</c:v>
                </c:pt>
                <c:pt idx="16">
                  <c:v>59.253231617056485</c:v>
                </c:pt>
                <c:pt idx="17">
                  <c:v>81.824238143647506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B1-49FD-9C3A-40872925C504}"/>
            </c:ext>
          </c:extLst>
        </c:ser>
        <c:ser>
          <c:idx val="2"/>
          <c:order val="2"/>
          <c:tx>
            <c:strRef>
              <c:f>Dati!$E$1683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Dati!$E$1684:$E$1701</c:f>
              <c:numCache>
                <c:formatCode>0</c:formatCode>
                <c:ptCount val="18"/>
                <c:pt idx="0">
                  <c:v>103.72827425628444</c:v>
                </c:pt>
                <c:pt idx="1">
                  <c:v>13.678108013932018</c:v>
                </c:pt>
                <c:pt idx="2">
                  <c:v>10</c:v>
                </c:pt>
                <c:pt idx="3">
                  <c:v>103.72827425628444</c:v>
                </c:pt>
                <c:pt idx="4">
                  <c:v>29.175804100044601</c:v>
                </c:pt>
                <c:pt idx="5">
                  <c:v>28.552012273903458</c:v>
                </c:pt>
                <c:pt idx="6">
                  <c:v>103.72827425628444</c:v>
                </c:pt>
                <c:pt idx="7">
                  <c:v>31.190006691270185</c:v>
                </c:pt>
                <c:pt idx="8">
                  <c:v>29.029867247668747</c:v>
                </c:pt>
                <c:pt idx="9">
                  <c:v>103.72827425628444</c:v>
                </c:pt>
                <c:pt idx="10">
                  <c:v>36.836875064270984</c:v>
                </c:pt>
                <c:pt idx="11">
                  <c:v>35.288096170869835</c:v>
                </c:pt>
                <c:pt idx="12">
                  <c:v>103.72827425628444</c:v>
                </c:pt>
                <c:pt idx="13">
                  <c:v>22.584669672636821</c:v>
                </c:pt>
                <c:pt idx="14">
                  <c:v>20.221134985358844</c:v>
                </c:pt>
                <c:pt idx="15">
                  <c:v>103.72827425628444</c:v>
                </c:pt>
                <c:pt idx="16">
                  <c:v>44.475042639227951</c:v>
                </c:pt>
                <c:pt idx="17">
                  <c:v>21.904036112636931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B1-49FD-9C3A-40872925C504}"/>
            </c:ext>
          </c:extLst>
        </c:ser>
        <c:ser>
          <c:idx val="3"/>
          <c:order val="3"/>
          <c:tx>
            <c:strRef>
              <c:f>Dati!$F$1683</c:f>
              <c:strCache>
                <c:ptCount val="1"/>
                <c:pt idx="0">
                  <c:v>Specializētā veikalā Latvijā (t. i., tirgo tikai bezdūmu produktus)</c:v>
                </c:pt>
              </c:strCache>
            </c:strRef>
          </c:tx>
          <c:spPr>
            <a:solidFill>
              <a:srgbClr val="CF3117"/>
            </a:solidFill>
          </c:spPr>
          <c:invertIfNegative val="0"/>
          <c:dLbls>
            <c:dLbl>
              <c:idx val="1"/>
              <c:layout>
                <c:manualLayout>
                  <c:x val="1.3153038981887456E-2"/>
                  <c:y val="2.241268564838062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A1-4B01-B20B-EC40A356DF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Dati!$F$1684:$F$1701</c:f>
              <c:numCache>
                <c:formatCode>0</c:formatCode>
                <c:ptCount val="18"/>
                <c:pt idx="1">
                  <c:v>3.3983765779596906</c:v>
                </c:pt>
                <c:pt idx="2">
                  <c:v>7.8199738198149369</c:v>
                </c:pt>
                <c:pt idx="4">
                  <c:v>17.053415075999617</c:v>
                </c:pt>
                <c:pt idx="5">
                  <c:v>23.125809765803055</c:v>
                </c:pt>
                <c:pt idx="7">
                  <c:v>22.291440474209679</c:v>
                </c:pt>
                <c:pt idx="8">
                  <c:v>13.553990346018846</c:v>
                </c:pt>
                <c:pt idx="10">
                  <c:v>47.904342734516419</c:v>
                </c:pt>
                <c:pt idx="11">
                  <c:v>50.16717169698925</c:v>
                </c:pt>
                <c:pt idx="13">
                  <c:v>18.585673222462859</c:v>
                </c:pt>
                <c:pt idx="14">
                  <c:v>27.715952126867446</c:v>
                </c:pt>
                <c:pt idx="16">
                  <c:v>29.446428698491175</c:v>
                </c:pt>
                <c:pt idx="17">
                  <c:v>34.440325371735575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B1-49FD-9C3A-40872925C504}"/>
            </c:ext>
          </c:extLst>
        </c:ser>
        <c:ser>
          <c:idx val="4"/>
          <c:order val="4"/>
          <c:tx>
            <c:strRef>
              <c:f>Dati!$G$1683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Dati!$G$1684:$G$1701</c:f>
              <c:numCache>
                <c:formatCode>0</c:formatCode>
                <c:ptCount val="18"/>
                <c:pt idx="0">
                  <c:v>60.16717169698925</c:v>
                </c:pt>
                <c:pt idx="1">
                  <c:v>56.768795119029562</c:v>
                </c:pt>
                <c:pt idx="2">
                  <c:v>52.34719787717431</c:v>
                </c:pt>
                <c:pt idx="3">
                  <c:v>60.16717169698925</c:v>
                </c:pt>
                <c:pt idx="4">
                  <c:v>43.113756620989633</c:v>
                </c:pt>
                <c:pt idx="5">
                  <c:v>37.041361931186195</c:v>
                </c:pt>
                <c:pt idx="6">
                  <c:v>60.16717169698925</c:v>
                </c:pt>
                <c:pt idx="7">
                  <c:v>37.875731222779571</c:v>
                </c:pt>
                <c:pt idx="8">
                  <c:v>46.613181350970407</c:v>
                </c:pt>
                <c:pt idx="9">
                  <c:v>60.16717169698925</c:v>
                </c:pt>
                <c:pt idx="10">
                  <c:v>12.262828962472831</c:v>
                </c:pt>
                <c:pt idx="11">
                  <c:v>10</c:v>
                </c:pt>
                <c:pt idx="12">
                  <c:v>60.16717169698925</c:v>
                </c:pt>
                <c:pt idx="13">
                  <c:v>41.581498474526391</c:v>
                </c:pt>
                <c:pt idx="14">
                  <c:v>32.451219570121808</c:v>
                </c:pt>
                <c:pt idx="15">
                  <c:v>60.16717169698925</c:v>
                </c:pt>
                <c:pt idx="16">
                  <c:v>30.720742998498075</c:v>
                </c:pt>
                <c:pt idx="17">
                  <c:v>25.726846325253675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B1-49FD-9C3A-40872925C504}"/>
            </c:ext>
          </c:extLst>
        </c:ser>
        <c:ser>
          <c:idx val="5"/>
          <c:order val="5"/>
          <c:tx>
            <c:strRef>
              <c:f>Dati!$H$1683</c:f>
              <c:strCache>
                <c:ptCount val="1"/>
                <c:pt idx="0">
                  <c:v>Pērk no draugiem, paziņām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B1-49FD-9C3A-40872925C50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4EB1-49FD-9C3A-40872925C504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4EB1-49FD-9C3A-40872925C504}"/>
                </c:ext>
              </c:extLst>
            </c:dLbl>
            <c:dLbl>
              <c:idx val="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B1-49FD-9C3A-40872925C504}"/>
                </c:ext>
              </c:extLst>
            </c:dLbl>
            <c:dLbl>
              <c:idx val="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9D-410A-94AD-BB993CDE5F47}"/>
                </c:ext>
              </c:extLst>
            </c:dLbl>
            <c:dLbl>
              <c:idx val="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9D-410A-94AD-BB993CDE5F47}"/>
                </c:ext>
              </c:extLst>
            </c:dLbl>
            <c:dLbl>
              <c:idx val="1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9D-410A-94AD-BB993CDE5F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Dati!$H$1684:$H$1701</c:f>
              <c:numCache>
                <c:formatCode>0</c:formatCode>
                <c:ptCount val="18"/>
                <c:pt idx="1">
                  <c:v>10.499670700129384</c:v>
                </c:pt>
                <c:pt idx="2">
                  <c:v>4.035802673460517</c:v>
                </c:pt>
                <c:pt idx="4">
                  <c:v>5.7982099245583427</c:v>
                </c:pt>
                <c:pt idx="5">
                  <c:v>7.0444094223888074</c:v>
                </c:pt>
                <c:pt idx="7">
                  <c:v>1.7310012073988754</c:v>
                </c:pt>
                <c:pt idx="8">
                  <c:v>2.8423391603044794</c:v>
                </c:pt>
                <c:pt idx="10">
                  <c:v>7.4162576621721321</c:v>
                </c:pt>
                <c:pt idx="11">
                  <c:v>3.9132293824764193</c:v>
                </c:pt>
                <c:pt idx="13">
                  <c:v>5.9303708431513957</c:v>
                </c:pt>
                <c:pt idx="14">
                  <c:v>2.6953679995402</c:v>
                </c:pt>
                <c:pt idx="16">
                  <c:v>16.090635446230337</c:v>
                </c:pt>
                <c:pt idx="17">
                  <c:v>3.832617887097729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B1-49FD-9C3A-40872925C504}"/>
            </c:ext>
          </c:extLst>
        </c:ser>
        <c:ser>
          <c:idx val="6"/>
          <c:order val="6"/>
          <c:tx>
            <c:strRef>
              <c:f>Dati!$I$1683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Dati!$I$1684:$I$1701</c:f>
              <c:numCache>
                <c:formatCode>0</c:formatCode>
                <c:ptCount val="18"/>
                <c:pt idx="0">
                  <c:v>26.090635446230337</c:v>
                </c:pt>
                <c:pt idx="1">
                  <c:v>15.590964746100953</c:v>
                </c:pt>
                <c:pt idx="2">
                  <c:v>22.054832772769821</c:v>
                </c:pt>
                <c:pt idx="3">
                  <c:v>26.090635446230337</c:v>
                </c:pt>
                <c:pt idx="4">
                  <c:v>20.292425521671994</c:v>
                </c:pt>
                <c:pt idx="5">
                  <c:v>19.04622602384153</c:v>
                </c:pt>
                <c:pt idx="6">
                  <c:v>26.090635446230337</c:v>
                </c:pt>
                <c:pt idx="7">
                  <c:v>24.359634238831461</c:v>
                </c:pt>
                <c:pt idx="8">
                  <c:v>23.248296285925857</c:v>
                </c:pt>
                <c:pt idx="9">
                  <c:v>26.090635446230337</c:v>
                </c:pt>
                <c:pt idx="10">
                  <c:v>18.674377784058205</c:v>
                </c:pt>
                <c:pt idx="11">
                  <c:v>22.177406063753917</c:v>
                </c:pt>
                <c:pt idx="12">
                  <c:v>26.090635446230337</c:v>
                </c:pt>
                <c:pt idx="13">
                  <c:v>20.160264603078943</c:v>
                </c:pt>
                <c:pt idx="14">
                  <c:v>23.395267446690138</c:v>
                </c:pt>
                <c:pt idx="15">
                  <c:v>26.090635446230337</c:v>
                </c:pt>
                <c:pt idx="16">
                  <c:v>10</c:v>
                </c:pt>
                <c:pt idx="17">
                  <c:v>22.258017559132607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EB1-49FD-9C3A-40872925C504}"/>
            </c:ext>
          </c:extLst>
        </c:ser>
        <c:ser>
          <c:idx val="7"/>
          <c:order val="7"/>
          <c:tx>
            <c:strRef>
              <c:f>Dati!$J$1683</c:f>
              <c:strCache>
                <c:ptCount val="1"/>
                <c:pt idx="0">
                  <c:v>Veikalā ārvalstīs klātienē</c:v>
                </c:pt>
              </c:strCache>
            </c:strRef>
          </c:tx>
          <c:spPr>
            <a:solidFill>
              <a:srgbClr val="F4A698"/>
            </a:solidFill>
          </c:spPr>
          <c:invertIfNegative val="0"/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EB1-49FD-9C3A-40872925C504}"/>
                </c:ext>
              </c:extLst>
            </c:dLbl>
            <c:dLbl>
              <c:idx val="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EB1-49FD-9C3A-40872925C504}"/>
                </c:ext>
              </c:extLst>
            </c:dLbl>
            <c:dLbl>
              <c:idx val="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EB1-49FD-9C3A-40872925C504}"/>
                </c:ext>
              </c:extLst>
            </c:dLbl>
            <c:dLbl>
              <c:idx val="1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9D-410A-94AD-BB993CDE5F47}"/>
                </c:ext>
              </c:extLst>
            </c:dLbl>
            <c:dLbl>
              <c:idx val="1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9D-410A-94AD-BB993CDE5F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Dati!$J$1684:$J$1701</c:f>
              <c:numCache>
                <c:formatCode>0</c:formatCode>
                <c:ptCount val="18"/>
                <c:pt idx="1">
                  <c:v>4.5828047443200539</c:v>
                </c:pt>
                <c:pt idx="2">
                  <c:v>4.4135050536684419</c:v>
                </c:pt>
                <c:pt idx="4">
                  <c:v>3.1567140688222057</c:v>
                </c:pt>
                <c:pt idx="5">
                  <c:v>6.8896381453799478</c:v>
                </c:pt>
                <c:pt idx="7">
                  <c:v>6.6831515409856719</c:v>
                </c:pt>
                <c:pt idx="8">
                  <c:v>5.344388436722415</c:v>
                </c:pt>
                <c:pt idx="10">
                  <c:v>2.7036601639954059</c:v>
                </c:pt>
                <c:pt idx="11">
                  <c:v>0.91649609602697968</c:v>
                </c:pt>
                <c:pt idx="13">
                  <c:v>12.823920551075153</c:v>
                </c:pt>
                <c:pt idx="14">
                  <c:v>4.7906319484945383</c:v>
                </c:pt>
                <c:pt idx="16">
                  <c:v>0</c:v>
                </c:pt>
                <c:pt idx="17">
                  <c:v>4.0746863452103437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EB1-49FD-9C3A-40872925C504}"/>
            </c:ext>
          </c:extLst>
        </c:ser>
        <c:ser>
          <c:idx val="8"/>
          <c:order val="8"/>
          <c:tx>
            <c:strRef>
              <c:f>Dati!$K$1683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Dati!$K$1684:$K$1701</c:f>
              <c:numCache>
                <c:formatCode>0</c:formatCode>
                <c:ptCount val="18"/>
                <c:pt idx="0">
                  <c:v>22.823920551075155</c:v>
                </c:pt>
                <c:pt idx="1">
                  <c:v>18.241115806755097</c:v>
                </c:pt>
                <c:pt idx="2">
                  <c:v>18.41041549740671</c:v>
                </c:pt>
                <c:pt idx="3">
                  <c:v>22.823920551075155</c:v>
                </c:pt>
                <c:pt idx="4">
                  <c:v>19.667206482252947</c:v>
                </c:pt>
                <c:pt idx="5">
                  <c:v>15.934282405695205</c:v>
                </c:pt>
                <c:pt idx="6">
                  <c:v>22.823920551075155</c:v>
                </c:pt>
                <c:pt idx="7">
                  <c:v>16.140769010089482</c:v>
                </c:pt>
                <c:pt idx="8">
                  <c:v>17.479532114352736</c:v>
                </c:pt>
                <c:pt idx="9">
                  <c:v>22.823920551075155</c:v>
                </c:pt>
                <c:pt idx="10">
                  <c:v>20.120260387079746</c:v>
                </c:pt>
                <c:pt idx="11">
                  <c:v>21.907424455048172</c:v>
                </c:pt>
                <c:pt idx="12">
                  <c:v>22.823920551075155</c:v>
                </c:pt>
                <c:pt idx="13">
                  <c:v>10</c:v>
                </c:pt>
                <c:pt idx="14">
                  <c:v>18.033288602580615</c:v>
                </c:pt>
                <c:pt idx="15">
                  <c:v>22.823920551075155</c:v>
                </c:pt>
                <c:pt idx="16">
                  <c:v>22.823920551075155</c:v>
                </c:pt>
                <c:pt idx="17">
                  <c:v>18.749234205864809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EB1-49FD-9C3A-40872925C504}"/>
            </c:ext>
          </c:extLst>
        </c:ser>
        <c:ser>
          <c:idx val="9"/>
          <c:order val="9"/>
          <c:tx>
            <c:strRef>
              <c:f>Dati!$L$1683</c:f>
              <c:strCache>
                <c:ptCount val="1"/>
                <c:pt idx="0">
                  <c:v>Pasūta internetveikalā ārvalstīs</c:v>
                </c:pt>
              </c:strCache>
            </c:strRef>
          </c:tx>
          <c:spPr>
            <a:solidFill>
              <a:srgbClr val="174115"/>
            </a:solidFill>
          </c:spPr>
          <c:invertIfNegative val="0"/>
          <c:dLbls>
            <c:dLbl>
              <c:idx val="0"/>
              <c:layout>
                <c:manualLayout>
                  <c:x val="1.90663032960789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EB1-49FD-9C3A-40872925C50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EB1-49FD-9C3A-40872925C50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EB1-49FD-9C3A-40872925C504}"/>
                </c:ext>
              </c:extLst>
            </c:dLbl>
            <c:dLbl>
              <c:idx val="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EB1-49FD-9C3A-40872925C50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EB1-49FD-9C3A-40872925C504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EB1-49FD-9C3A-40872925C50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A-4EB1-49FD-9C3A-40872925C504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C99-4AD5-AC45-5BEFEE99AD94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C99-4AD5-AC45-5BEFEE99AD94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89D-410A-94AD-BB993CDE5F47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9D-410A-94AD-BB993CDE5F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Dati!$L$1684:$L$1701</c:f>
              <c:numCache>
                <c:formatCode>0.0</c:formatCode>
                <c:ptCount val="18"/>
                <c:pt idx="1">
                  <c:v>0.36182856083565162</c:v>
                </c:pt>
                <c:pt idx="2" formatCode="0">
                  <c:v>0.65398291470723391</c:v>
                </c:pt>
                <c:pt idx="4" formatCode="0">
                  <c:v>1.2012035865992421</c:v>
                </c:pt>
                <c:pt idx="5" formatCode="0">
                  <c:v>1.0913059022657301</c:v>
                </c:pt>
                <c:pt idx="7" formatCode="0">
                  <c:v>0</c:v>
                </c:pt>
                <c:pt idx="8" formatCode="0">
                  <c:v>0</c:v>
                </c:pt>
                <c:pt idx="10" formatCode="0">
                  <c:v>3.7515099372298439</c:v>
                </c:pt>
                <c:pt idx="11" formatCode="0">
                  <c:v>4.564190081291188</c:v>
                </c:pt>
                <c:pt idx="13" formatCode="0">
                  <c:v>1.5532969592903059</c:v>
                </c:pt>
                <c:pt idx="14" formatCode="0">
                  <c:v>1.6084038501076632</c:v>
                </c:pt>
                <c:pt idx="16" formatCode="0">
                  <c:v>13.210938938104434</c:v>
                </c:pt>
                <c:pt idx="17" formatCode="0">
                  <c:v>14.182139340165602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4EB1-49FD-9C3A-40872925C504}"/>
            </c:ext>
          </c:extLst>
        </c:ser>
        <c:ser>
          <c:idx val="10"/>
          <c:order val="10"/>
          <c:tx>
            <c:strRef>
              <c:f>Dati!$M$1683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Dati!$M$1684:$M$1701</c:f>
              <c:numCache>
                <c:formatCode>0</c:formatCode>
                <c:ptCount val="18"/>
                <c:pt idx="0">
                  <c:v>24.182139340165602</c:v>
                </c:pt>
                <c:pt idx="1">
                  <c:v>23.820310779329951</c:v>
                </c:pt>
                <c:pt idx="2">
                  <c:v>23.52815642545837</c:v>
                </c:pt>
                <c:pt idx="3">
                  <c:v>24.182139340165602</c:v>
                </c:pt>
                <c:pt idx="4">
                  <c:v>22.98093575356636</c:v>
                </c:pt>
                <c:pt idx="5">
                  <c:v>23.090833437899871</c:v>
                </c:pt>
                <c:pt idx="6">
                  <c:v>24.182139340165602</c:v>
                </c:pt>
                <c:pt idx="7">
                  <c:v>24.182139340165602</c:v>
                </c:pt>
                <c:pt idx="8">
                  <c:v>24.182139340165602</c:v>
                </c:pt>
                <c:pt idx="9">
                  <c:v>24.182139340165602</c:v>
                </c:pt>
                <c:pt idx="10">
                  <c:v>20.430629402935757</c:v>
                </c:pt>
                <c:pt idx="11">
                  <c:v>19.617949258874415</c:v>
                </c:pt>
                <c:pt idx="12">
                  <c:v>24.182139340165602</c:v>
                </c:pt>
                <c:pt idx="13">
                  <c:v>22.628842380875298</c:v>
                </c:pt>
                <c:pt idx="14">
                  <c:v>22.573735490057938</c:v>
                </c:pt>
                <c:pt idx="15">
                  <c:v>24.182139340165602</c:v>
                </c:pt>
                <c:pt idx="16">
                  <c:v>10.971200402061168</c:v>
                </c:pt>
                <c:pt idx="1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EB1-49FD-9C3A-40872925C504}"/>
            </c:ext>
          </c:extLst>
        </c:ser>
        <c:ser>
          <c:idx val="11"/>
          <c:order val="11"/>
          <c:tx>
            <c:strRef>
              <c:f>Dati!$N$1683</c:f>
              <c:strCache>
                <c:ptCount val="1"/>
                <c:pt idx="0">
                  <c:v>Pasūta internetveikalā Latvijā</c:v>
                </c:pt>
              </c:strCache>
            </c:strRef>
          </c:tx>
          <c:spPr>
            <a:solidFill>
              <a:srgbClr val="9CDE99"/>
            </a:solidFill>
          </c:spPr>
          <c:invertIfNegative val="0"/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EB1-49FD-9C3A-40872925C504}"/>
                </c:ext>
              </c:extLst>
            </c:dLbl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89D-410A-94AD-BB993CDE5F47}"/>
                </c:ext>
              </c:extLst>
            </c:dLbl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EB1-49FD-9C3A-40872925C504}"/>
                </c:ext>
              </c:extLst>
            </c:dLbl>
            <c:dLbl>
              <c:idx val="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EB1-49FD-9C3A-40872925C50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22-4EB1-49FD-9C3A-40872925C504}"/>
                </c:ext>
              </c:extLst>
            </c:dLbl>
            <c:dLbl>
              <c:idx val="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EB1-49FD-9C3A-40872925C504}"/>
                </c:ext>
              </c:extLst>
            </c:dLbl>
            <c:dLbl>
              <c:idx val="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9D-410A-94AD-BB993CDE5F47}"/>
                </c:ext>
              </c:extLst>
            </c:dLbl>
            <c:dLbl>
              <c:idx val="1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89D-410A-94AD-BB993CDE5F47}"/>
                </c:ext>
              </c:extLst>
            </c:dLbl>
            <c:dLbl>
              <c:idx val="1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89D-410A-94AD-BB993CDE5F47}"/>
                </c:ext>
              </c:extLst>
            </c:dLbl>
            <c:dLbl>
              <c:idx val="1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89D-410A-94AD-BB993CDE5F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Dati!$N$1684:$N$1701</c:f>
              <c:numCache>
                <c:formatCode>0</c:formatCode>
                <c:ptCount val="18"/>
                <c:pt idx="1">
                  <c:v>0.56340530411010414</c:v>
                </c:pt>
                <c:pt idx="2" formatCode="0.0">
                  <c:v>0.18496168609256519</c:v>
                </c:pt>
                <c:pt idx="4">
                  <c:v>2.1928560291396781</c:v>
                </c:pt>
                <c:pt idx="5">
                  <c:v>0.85346865936209915</c:v>
                </c:pt>
                <c:pt idx="7">
                  <c:v>0</c:v>
                </c:pt>
                <c:pt idx="8">
                  <c:v>1.6407805621269973</c:v>
                </c:pt>
                <c:pt idx="10">
                  <c:v>3.044766036679917</c:v>
                </c:pt>
                <c:pt idx="11">
                  <c:v>4.1694927081955351</c:v>
                </c:pt>
                <c:pt idx="13">
                  <c:v>1.5532969592903059</c:v>
                </c:pt>
                <c:pt idx="14">
                  <c:v>0.6428871725164389</c:v>
                </c:pt>
                <c:pt idx="16">
                  <c:v>3.5866906375058818</c:v>
                </c:pt>
                <c:pt idx="17">
                  <c:v>5.2703054344794156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4EB1-49FD-9C3A-40872925C504}"/>
            </c:ext>
          </c:extLst>
        </c:ser>
        <c:ser>
          <c:idx val="12"/>
          <c:order val="12"/>
          <c:tx>
            <c:strRef>
              <c:f>Dati!$O$1683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Dati!$O$1684:$O$1701</c:f>
              <c:numCache>
                <c:formatCode>0</c:formatCode>
                <c:ptCount val="18"/>
                <c:pt idx="0">
                  <c:v>17.270305434479415</c:v>
                </c:pt>
                <c:pt idx="1">
                  <c:v>16.706900130369313</c:v>
                </c:pt>
                <c:pt idx="2">
                  <c:v>17.085343748386851</c:v>
                </c:pt>
                <c:pt idx="3">
                  <c:v>17.270305434479415</c:v>
                </c:pt>
                <c:pt idx="4">
                  <c:v>15.077449405339738</c:v>
                </c:pt>
                <c:pt idx="5">
                  <c:v>16.416836775117318</c:v>
                </c:pt>
                <c:pt idx="6">
                  <c:v>17.270305434479415</c:v>
                </c:pt>
                <c:pt idx="7">
                  <c:v>17.270305434479415</c:v>
                </c:pt>
                <c:pt idx="8">
                  <c:v>15.629524872352418</c:v>
                </c:pt>
                <c:pt idx="9">
                  <c:v>17.270305434479415</c:v>
                </c:pt>
                <c:pt idx="10">
                  <c:v>14.225539397799498</c:v>
                </c:pt>
                <c:pt idx="11">
                  <c:v>13.10081272628388</c:v>
                </c:pt>
                <c:pt idx="12">
                  <c:v>17.270305434479415</c:v>
                </c:pt>
                <c:pt idx="13">
                  <c:v>15.717008475189109</c:v>
                </c:pt>
                <c:pt idx="14">
                  <c:v>16.627418261962976</c:v>
                </c:pt>
                <c:pt idx="15">
                  <c:v>17.270305434479415</c:v>
                </c:pt>
                <c:pt idx="16">
                  <c:v>13.683614796973533</c:v>
                </c:pt>
                <c:pt idx="1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4EB1-49FD-9C3A-40872925C504}"/>
            </c:ext>
          </c:extLst>
        </c:ser>
        <c:ser>
          <c:idx val="13"/>
          <c:order val="13"/>
          <c:tx>
            <c:strRef>
              <c:f>Dati!$P$1683</c:f>
              <c:strCache>
                <c:ptCount val="1"/>
                <c:pt idx="0">
                  <c:v>Sociālo tīklu grupās, čatos (piemēram, Facebook, Instagram, Telegram, WhatsApp u. c.)**</c:v>
                </c:pt>
              </c:strCache>
            </c:strRef>
          </c:tx>
          <c:spPr>
            <a:solidFill>
              <a:srgbClr val="D1F2D5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7-4EB1-49FD-9C3A-40872925C5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Dati!$P$1684:$P$1701</c:f>
              <c:numCache>
                <c:formatCode>0</c:formatCode>
                <c:ptCount val="18"/>
                <c:pt idx="1">
                  <c:v>0.71204488025268142</c:v>
                </c:pt>
                <c:pt idx="2" formatCode="General">
                  <c:v>0</c:v>
                </c:pt>
                <c:pt idx="4">
                  <c:v>1.0788800940686534</c:v>
                </c:pt>
                <c:pt idx="5" formatCode="General">
                  <c:v>0</c:v>
                </c:pt>
                <c:pt idx="7" formatCode="General">
                  <c:v>0</c:v>
                </c:pt>
                <c:pt idx="8" formatCode="General">
                  <c:v>0</c:v>
                </c:pt>
                <c:pt idx="10">
                  <c:v>2.7816550812561163</c:v>
                </c:pt>
                <c:pt idx="11" formatCode="General">
                  <c:v>0</c:v>
                </c:pt>
                <c:pt idx="13">
                  <c:v>1.60343244614785</c:v>
                </c:pt>
                <c:pt idx="14" formatCode="General">
                  <c:v>0</c:v>
                </c:pt>
                <c:pt idx="16" formatCode="General">
                  <c:v>0</c:v>
                </c:pt>
                <c:pt idx="1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4EB1-49FD-9C3A-40872925C504}"/>
            </c:ext>
          </c:extLst>
        </c:ser>
        <c:ser>
          <c:idx val="14"/>
          <c:order val="14"/>
          <c:tx>
            <c:strRef>
              <c:f>Dati!$Q$1683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Dati!$Q$1684:$Q$1701</c:f>
              <c:numCache>
                <c:formatCode>0</c:formatCode>
                <c:ptCount val="18"/>
                <c:pt idx="0">
                  <c:v>14.781655081256115</c:v>
                </c:pt>
                <c:pt idx="1">
                  <c:v>14.069610201003435</c:v>
                </c:pt>
                <c:pt idx="2">
                  <c:v>14.781655081256115</c:v>
                </c:pt>
                <c:pt idx="3">
                  <c:v>14.781655081256115</c:v>
                </c:pt>
                <c:pt idx="4">
                  <c:v>13.702774987187462</c:v>
                </c:pt>
                <c:pt idx="5">
                  <c:v>14.781655081256115</c:v>
                </c:pt>
                <c:pt idx="6">
                  <c:v>14.781655081256115</c:v>
                </c:pt>
                <c:pt idx="7">
                  <c:v>14.781655081256115</c:v>
                </c:pt>
                <c:pt idx="8">
                  <c:v>14.781655081256115</c:v>
                </c:pt>
                <c:pt idx="9">
                  <c:v>14.781655081256115</c:v>
                </c:pt>
                <c:pt idx="10">
                  <c:v>12</c:v>
                </c:pt>
                <c:pt idx="11">
                  <c:v>14.781655081256115</c:v>
                </c:pt>
                <c:pt idx="12">
                  <c:v>14.781655081256115</c:v>
                </c:pt>
                <c:pt idx="13">
                  <c:v>13.178222635108266</c:v>
                </c:pt>
                <c:pt idx="14">
                  <c:v>14.781655081256115</c:v>
                </c:pt>
                <c:pt idx="15">
                  <c:v>14.781655081256115</c:v>
                </c:pt>
                <c:pt idx="16">
                  <c:v>14.781655081256115</c:v>
                </c:pt>
                <c:pt idx="17">
                  <c:v>14.781655081256115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4EB1-49FD-9C3A-40872925C504}"/>
            </c:ext>
          </c:extLst>
        </c:ser>
        <c:ser>
          <c:idx val="15"/>
          <c:order val="15"/>
          <c:tx>
            <c:strRef>
              <c:f>Dati!$R$1683</c:f>
              <c:strCache>
                <c:ptCount val="1"/>
                <c:pt idx="0">
                  <c:v>Citur</c:v>
                </c:pt>
              </c:strCache>
            </c:strRef>
          </c:tx>
          <c:spPr>
            <a:solidFill>
              <a:srgbClr val="FFE699"/>
            </a:solidFill>
          </c:spPr>
          <c:invertIfNegative val="0"/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4EB1-49FD-9C3A-40872925C50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31-4EB1-49FD-9C3A-40872925C504}"/>
                </c:ext>
              </c:extLst>
            </c:dLbl>
            <c:dLbl>
              <c:idx val="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89D-410A-94AD-BB993CDE5F47}"/>
                </c:ext>
              </c:extLst>
            </c:dLbl>
            <c:dLbl>
              <c:idx val="1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89D-410A-94AD-BB993CDE5F47}"/>
                </c:ext>
              </c:extLst>
            </c:dLbl>
            <c:dLbl>
              <c:idx val="1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89D-410A-94AD-BB993CDE5F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Dati!$R$1684:$R$1701</c:f>
              <c:numCache>
                <c:formatCode>0</c:formatCode>
                <c:ptCount val="18"/>
                <c:pt idx="1">
                  <c:v>6.2262852966550088</c:v>
                </c:pt>
                <c:pt idx="2">
                  <c:v>3.5117127270650665</c:v>
                </c:pt>
                <c:pt idx="4">
                  <c:v>0</c:v>
                </c:pt>
                <c:pt idx="5">
                  <c:v>5.4936096512748849</c:v>
                </c:pt>
                <c:pt idx="7">
                  <c:v>3.2192467250614558</c:v>
                </c:pt>
                <c:pt idx="8">
                  <c:v>4.9128827402689055</c:v>
                </c:pt>
                <c:pt idx="10">
                  <c:v>1.7085274424787333</c:v>
                </c:pt>
                <c:pt idx="11">
                  <c:v>4.3284121927307977</c:v>
                </c:pt>
                <c:pt idx="13">
                  <c:v>1.4733411800626801</c:v>
                </c:pt>
                <c:pt idx="14">
                  <c:v>3.8215657816659037</c:v>
                </c:pt>
                <c:pt idx="16">
                  <c:v>0</c:v>
                </c:pt>
                <c:pt idx="17">
                  <c:v>3.8025331002959479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4EB1-49FD-9C3A-40872925C504}"/>
            </c:ext>
          </c:extLst>
        </c:ser>
        <c:ser>
          <c:idx val="16"/>
          <c:order val="16"/>
          <c:tx>
            <c:strRef>
              <c:f>Dati!$S$1683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Dati!$S$1684:$S$1701</c:f>
              <c:numCache>
                <c:formatCode>0</c:formatCode>
                <c:ptCount val="18"/>
                <c:pt idx="0">
                  <c:v>16.226285296655007</c:v>
                </c:pt>
                <c:pt idx="1">
                  <c:v>10</c:v>
                </c:pt>
                <c:pt idx="2">
                  <c:v>12.714572569589942</c:v>
                </c:pt>
                <c:pt idx="3">
                  <c:v>16.226285296655007</c:v>
                </c:pt>
                <c:pt idx="4">
                  <c:v>16.226285296655007</c:v>
                </c:pt>
                <c:pt idx="5">
                  <c:v>10.732675645380123</c:v>
                </c:pt>
                <c:pt idx="6">
                  <c:v>16.226285296655007</c:v>
                </c:pt>
                <c:pt idx="7">
                  <c:v>13.007038571593553</c:v>
                </c:pt>
                <c:pt idx="8">
                  <c:v>11.313402556386103</c:v>
                </c:pt>
                <c:pt idx="9">
                  <c:v>16.226285296655007</c:v>
                </c:pt>
                <c:pt idx="10">
                  <c:v>14.517757854176276</c:v>
                </c:pt>
                <c:pt idx="11">
                  <c:v>11.897873103924212</c:v>
                </c:pt>
                <c:pt idx="12">
                  <c:v>16.226285296655007</c:v>
                </c:pt>
                <c:pt idx="13">
                  <c:v>14.752944116592328</c:v>
                </c:pt>
                <c:pt idx="14">
                  <c:v>12.404719514989106</c:v>
                </c:pt>
                <c:pt idx="15">
                  <c:v>16.226285296655007</c:v>
                </c:pt>
                <c:pt idx="16">
                  <c:v>16.226285296655007</c:v>
                </c:pt>
                <c:pt idx="17">
                  <c:v>12.423752196359061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4EB1-49FD-9C3A-40872925C504}"/>
            </c:ext>
          </c:extLst>
        </c:ser>
        <c:ser>
          <c:idx val="17"/>
          <c:order val="17"/>
          <c:tx>
            <c:strRef>
              <c:f>Dati!$T$1683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89D-410A-94AD-BB993CDE5F47}"/>
                </c:ext>
              </c:extLst>
            </c:dLbl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89D-410A-94AD-BB993CDE5F47}"/>
                </c:ext>
              </c:extLst>
            </c:dLbl>
            <c:dLbl>
              <c:idx val="1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89D-410A-94AD-BB993CDE5F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Dati!$B$1684:$B$1701</c:f>
              <c:strCache>
                <c:ptCount val="18"/>
                <c:pt idx="0">
                  <c:v>Cigaretes</c:v>
                </c:pt>
                <c:pt idx="1">
                  <c:v>06.2023., n=551</c:v>
                </c:pt>
                <c:pt idx="2">
                  <c:v>01.2022., n=505</c:v>
                </c:pt>
                <c:pt idx="4">
                  <c:v>06.2023., n=99</c:v>
                </c:pt>
                <c:pt idx="5">
                  <c:v>01.2022., n=104</c:v>
                </c:pt>
                <c:pt idx="6">
                  <c:v>Cigarillas</c:v>
                </c:pt>
                <c:pt idx="7">
                  <c:v>06.2023., n=59</c:v>
                </c:pt>
                <c:pt idx="8">
                  <c:v>01.2022., n=90</c:v>
                </c:pt>
                <c:pt idx="10">
                  <c:v>06.2023., n=219</c:v>
                </c:pt>
                <c:pt idx="11">
                  <c:v>01.2022., n=246</c:v>
                </c:pt>
                <c:pt idx="12">
                  <c:v>Karsējamā tabaka***</c:v>
                </c:pt>
                <c:pt idx="13">
                  <c:v>06.2023., n=69</c:v>
                </c:pt>
                <c:pt idx="14">
                  <c:v>01.2022., n=112</c:v>
                </c:pt>
                <c:pt idx="15">
                  <c:v>Beztabakas nikotīna spilventiņi</c:v>
                </c:pt>
                <c:pt idx="16">
                  <c:v>06.2023., n=24</c:v>
                </c:pt>
                <c:pt idx="17">
                  <c:v>01.2022., n=20</c:v>
                </c:pt>
              </c:strCache>
            </c:strRef>
          </c:cat>
          <c:val>
            <c:numRef>
              <c:f>Dati!$T$1684:$T$1701</c:f>
              <c:numCache>
                <c:formatCode>0</c:formatCode>
                <c:ptCount val="18"/>
                <c:pt idx="1">
                  <c:v>1.3672986876175832</c:v>
                </c:pt>
                <c:pt idx="2">
                  <c:v>1.3207732656510702</c:v>
                </c:pt>
                <c:pt idx="4">
                  <c:v>5.1177967769155464</c:v>
                </c:pt>
                <c:pt idx="5">
                  <c:v>6.2364676047486514</c:v>
                </c:pt>
                <c:pt idx="7">
                  <c:v>6.7924126549543011</c:v>
                </c:pt>
                <c:pt idx="8">
                  <c:v>14.348478961400618</c:v>
                </c:pt>
                <c:pt idx="10">
                  <c:v>2.6432292548023129</c:v>
                </c:pt>
                <c:pt idx="11">
                  <c:v>3.6196294219604637</c:v>
                </c:pt>
                <c:pt idx="13">
                  <c:v>7.3577003463776194</c:v>
                </c:pt>
                <c:pt idx="14">
                  <c:v>7.4903181573484527</c:v>
                </c:pt>
                <c:pt idx="16">
                  <c:v>4.0672341002422501</c:v>
                </c:pt>
                <c:pt idx="17">
                  <c:v>5.2703054344794156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4-4EB1-49FD-9C3A-40872925C50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646165600"/>
        <c:axId val="646171872"/>
      </c:barChart>
      <c:catAx>
        <c:axId val="646165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171872"/>
        <c:crossesAt val="0"/>
        <c:auto val="1"/>
        <c:lblAlgn val="ctr"/>
        <c:lblOffset val="100"/>
        <c:tickLblSkip val="1"/>
        <c:tickMarkSkip val="3"/>
        <c:noMultiLvlLbl val="0"/>
      </c:catAx>
      <c:valAx>
        <c:axId val="646171872"/>
        <c:scaling>
          <c:orientation val="minMax"/>
          <c:max val="31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646165600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21831521303834456"/>
          <c:y val="6.5279084484957062E-2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4481378709452231"/>
          <c:y val="0.1136025148019288"/>
          <c:w val="0.75448878383591678"/>
          <c:h val="0.872019267940344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Dati!$C$1734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Dati!$C$1735:$C$1768</c:f>
              <c:numCache>
                <c:formatCode>General</c:formatCode>
                <c:ptCount val="3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7-446D-BD22-35E7A5DB5283}"/>
            </c:ext>
          </c:extLst>
        </c:ser>
        <c:ser>
          <c:idx val="1"/>
          <c:order val="1"/>
          <c:tx>
            <c:strRef>
              <c:f>Dati!$D$1734</c:f>
              <c:strCache>
                <c:ptCount val="1"/>
                <c:pt idx="0">
                  <c:v>Vispārējā mazumtirdzniecības veikalā / kioskā / degvielas uzpildes stacijā Latvijā</c:v>
                </c:pt>
              </c:strCache>
            </c:strRef>
          </c:tx>
          <c:spPr>
            <a:solidFill>
              <a:srgbClr val="66180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Dati!$D$1735:$D$1768</c:f>
              <c:numCache>
                <c:formatCode>General</c:formatCode>
                <c:ptCount val="34"/>
                <c:pt idx="0" formatCode="0">
                  <c:v>90.050166242352418</c:v>
                </c:pt>
                <c:pt idx="2" formatCode="0">
                  <c:v>86.848215190179445</c:v>
                </c:pt>
                <c:pt idx="3" formatCode="0">
                  <c:v>96.053851704502236</c:v>
                </c:pt>
                <c:pt idx="5" formatCode="0">
                  <c:v>79.011901804200065</c:v>
                </c:pt>
                <c:pt idx="6" formatCode="0">
                  <c:v>88.802195063695365</c:v>
                </c:pt>
                <c:pt idx="7" formatCode="0">
                  <c:v>95.07218806628218</c:v>
                </c:pt>
                <c:pt idx="8" formatCode="0">
                  <c:v>90.616851979984105</c:v>
                </c:pt>
                <c:pt idx="9" formatCode="0">
                  <c:v>89.587941484646109</c:v>
                </c:pt>
                <c:pt idx="10" formatCode="0">
                  <c:v>88.530424147899708</c:v>
                </c:pt>
                <c:pt idx="12" formatCode="0">
                  <c:v>91.188841485184966</c:v>
                </c:pt>
                <c:pt idx="13" formatCode="0">
                  <c:v>88.338425198761271</c:v>
                </c:pt>
                <c:pt idx="15" formatCode="0">
                  <c:v>88.382409501908739</c:v>
                </c:pt>
                <c:pt idx="16" formatCode="0">
                  <c:v>89.146696883398789</c:v>
                </c:pt>
                <c:pt idx="17" formatCode="0">
                  <c:v>94.361691555584926</c:v>
                </c:pt>
                <c:pt idx="19" formatCode="0">
                  <c:v>88.328945619795604</c:v>
                </c:pt>
                <c:pt idx="20" formatCode="0">
                  <c:v>87.667214933974748</c:v>
                </c:pt>
                <c:pt idx="21" formatCode="0">
                  <c:v>94.254065991249277</c:v>
                </c:pt>
                <c:pt idx="22" formatCode="0">
                  <c:v>86.735914129154949</c:v>
                </c:pt>
                <c:pt idx="23" formatCode="0">
                  <c:v>93.118687965559985</c:v>
                </c:pt>
                <c:pt idx="25" formatCode="0">
                  <c:v>90.481703139609223</c:v>
                </c:pt>
                <c:pt idx="26" formatCode="0">
                  <c:v>94.859482214443375</c:v>
                </c:pt>
                <c:pt idx="27" formatCode="0">
                  <c:v>91.588306392493266</c:v>
                </c:pt>
                <c:pt idx="28" formatCode="0">
                  <c:v>82.684904151222455</c:v>
                </c:pt>
                <c:pt idx="29" formatCode="0">
                  <c:v>83.646154836701982</c:v>
                </c:pt>
                <c:pt idx="31" formatCode="0">
                  <c:v>90.481703139609223</c:v>
                </c:pt>
                <c:pt idx="32" formatCode="0">
                  <c:v>91.021373232834208</c:v>
                </c:pt>
                <c:pt idx="33" formatCode="0">
                  <c:v>88.232005717244135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37-446D-BD22-35E7A5DB5283}"/>
            </c:ext>
          </c:extLst>
        </c:ser>
        <c:ser>
          <c:idx val="2"/>
          <c:order val="2"/>
          <c:tx>
            <c:strRef>
              <c:f>Dati!$E$1734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Dati!$E$1735:$E$1768</c:f>
              <c:numCache>
                <c:formatCode>0</c:formatCode>
                <c:ptCount val="34"/>
                <c:pt idx="0">
                  <c:v>16.003685462149818</c:v>
                </c:pt>
                <c:pt idx="1">
                  <c:v>106.05385170450224</c:v>
                </c:pt>
                <c:pt idx="2">
                  <c:v>19.205636514322791</c:v>
                </c:pt>
                <c:pt idx="3">
                  <c:v>10</c:v>
                </c:pt>
                <c:pt idx="4">
                  <c:v>106.05385170450224</c:v>
                </c:pt>
                <c:pt idx="5">
                  <c:v>27.041949900302171</c:v>
                </c:pt>
                <c:pt idx="6">
                  <c:v>17.251656640806871</c:v>
                </c:pt>
                <c:pt idx="7">
                  <c:v>10.981663638220056</c:v>
                </c:pt>
                <c:pt idx="8">
                  <c:v>15.436999724518131</c:v>
                </c:pt>
                <c:pt idx="9">
                  <c:v>16.465910219856127</c:v>
                </c:pt>
                <c:pt idx="10">
                  <c:v>17.523427556602527</c:v>
                </c:pt>
                <c:pt idx="11">
                  <c:v>106.05385170450224</c:v>
                </c:pt>
                <c:pt idx="12">
                  <c:v>14.86501021931727</c:v>
                </c:pt>
                <c:pt idx="13">
                  <c:v>17.715426505740965</c:v>
                </c:pt>
                <c:pt idx="14">
                  <c:v>106.05385170450224</c:v>
                </c:pt>
                <c:pt idx="15">
                  <c:v>17.671442202593497</c:v>
                </c:pt>
                <c:pt idx="16">
                  <c:v>16.907154821103447</c:v>
                </c:pt>
                <c:pt idx="17">
                  <c:v>11.69216014891731</c:v>
                </c:pt>
                <c:pt idx="18">
                  <c:v>106.05385170450224</c:v>
                </c:pt>
                <c:pt idx="19">
                  <c:v>17.724906084706632</c:v>
                </c:pt>
                <c:pt idx="20">
                  <c:v>18.386636770527488</c:v>
                </c:pt>
                <c:pt idx="21">
                  <c:v>11.799785713252959</c:v>
                </c:pt>
                <c:pt idx="22">
                  <c:v>19.317937575347287</c:v>
                </c:pt>
                <c:pt idx="23">
                  <c:v>12.935163738942251</c:v>
                </c:pt>
                <c:pt idx="24">
                  <c:v>106.05385170450224</c:v>
                </c:pt>
                <c:pt idx="25">
                  <c:v>15.572148564893013</c:v>
                </c:pt>
                <c:pt idx="26">
                  <c:v>11.194369490058861</c:v>
                </c:pt>
                <c:pt idx="27">
                  <c:v>14.46554531200897</c:v>
                </c:pt>
                <c:pt idx="28">
                  <c:v>23.368947553279781</c:v>
                </c:pt>
                <c:pt idx="29">
                  <c:v>22.407696867800254</c:v>
                </c:pt>
                <c:pt idx="30">
                  <c:v>106.05385170450224</c:v>
                </c:pt>
                <c:pt idx="31">
                  <c:v>15.572148564893013</c:v>
                </c:pt>
                <c:pt idx="32">
                  <c:v>15.032478471668028</c:v>
                </c:pt>
                <c:pt idx="33">
                  <c:v>17.821845987258101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37-446D-BD22-35E7A5DB5283}"/>
            </c:ext>
          </c:extLst>
        </c:ser>
        <c:ser>
          <c:idx val="3"/>
          <c:order val="3"/>
          <c:tx>
            <c:strRef>
              <c:f>Dati!$F$1734</c:f>
              <c:strCache>
                <c:ptCount val="1"/>
                <c:pt idx="0">
                  <c:v>Pērk no draugiem, paziņām</c:v>
                </c:pt>
              </c:strCache>
            </c:strRef>
          </c:tx>
          <c:spPr>
            <a:solidFill>
              <a:srgbClr val="CF311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Dati!$F$1735:$F$1768</c:f>
              <c:numCache>
                <c:formatCode>General</c:formatCode>
                <c:ptCount val="34"/>
                <c:pt idx="0" formatCode="0">
                  <c:v>10.499670700129384</c:v>
                </c:pt>
                <c:pt idx="2" formatCode="0">
                  <c:v>12.393979374045816</c:v>
                </c:pt>
                <c:pt idx="3" formatCode="0">
                  <c:v>6.9478258214583501</c:v>
                </c:pt>
                <c:pt idx="5" formatCode="0">
                  <c:v>8.714564953321382</c:v>
                </c:pt>
                <c:pt idx="6" formatCode="0">
                  <c:v>10.043548404269274</c:v>
                </c:pt>
                <c:pt idx="7" formatCode="0">
                  <c:v>7.4035517016139352</c:v>
                </c:pt>
                <c:pt idx="8" formatCode="0">
                  <c:v>12.913480397676826</c:v>
                </c:pt>
                <c:pt idx="9" formatCode="0">
                  <c:v>10.596492589545727</c:v>
                </c:pt>
                <c:pt idx="10" formatCode="0">
                  <c:v>14.233635840036371</c:v>
                </c:pt>
                <c:pt idx="12" formatCode="0">
                  <c:v>10.06191150626934</c:v>
                </c:pt>
                <c:pt idx="13" formatCode="0">
                  <c:v>11.244987665907621</c:v>
                </c:pt>
                <c:pt idx="15" formatCode="0">
                  <c:v>15.546621695001376</c:v>
                </c:pt>
                <c:pt idx="16" formatCode="0">
                  <c:v>11.086584901321405</c:v>
                </c:pt>
                <c:pt idx="17" formatCode="0">
                  <c:v>5.7338808577717737</c:v>
                </c:pt>
                <c:pt idx="19" formatCode="0">
                  <c:v>9.4242649845285893</c:v>
                </c:pt>
                <c:pt idx="20" formatCode="0">
                  <c:v>18.555353541400461</c:v>
                </c:pt>
                <c:pt idx="21" formatCode="0">
                  <c:v>9.9329593498401394</c:v>
                </c:pt>
                <c:pt idx="22" formatCode="0">
                  <c:v>7.8962661238105039</c:v>
                </c:pt>
                <c:pt idx="23" formatCode="0">
                  <c:v>7.4310336374582668</c:v>
                </c:pt>
                <c:pt idx="25" formatCode="0">
                  <c:v>9.0436063940394913</c:v>
                </c:pt>
                <c:pt idx="26" formatCode="0">
                  <c:v>11.740116663311749</c:v>
                </c:pt>
                <c:pt idx="27" formatCode="0">
                  <c:v>5.6990380610211657</c:v>
                </c:pt>
                <c:pt idx="28" formatCode="0">
                  <c:v>12.379294435921448</c:v>
                </c:pt>
                <c:pt idx="29" formatCode="0">
                  <c:v>14.937576961809778</c:v>
                </c:pt>
                <c:pt idx="31" formatCode="0">
                  <c:v>9.0436063940394913</c:v>
                </c:pt>
                <c:pt idx="32" formatCode="0">
                  <c:v>10.636194086131097</c:v>
                </c:pt>
                <c:pt idx="33" formatCode="0">
                  <c:v>12.029115660554064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37-446D-BD22-35E7A5DB5283}"/>
            </c:ext>
          </c:extLst>
        </c:ser>
        <c:ser>
          <c:idx val="4"/>
          <c:order val="4"/>
          <c:tx>
            <c:strRef>
              <c:f>Dati!$G$1734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Dati!$G$1735:$G$1768</c:f>
              <c:numCache>
                <c:formatCode>0</c:formatCode>
                <c:ptCount val="34"/>
                <c:pt idx="0">
                  <c:v>18.055682841271079</c:v>
                </c:pt>
                <c:pt idx="1">
                  <c:v>28.555353541400461</c:v>
                </c:pt>
                <c:pt idx="2">
                  <c:v>16.161374167354644</c:v>
                </c:pt>
                <c:pt idx="3">
                  <c:v>21.607527719942112</c:v>
                </c:pt>
                <c:pt idx="4">
                  <c:v>28.555353541400461</c:v>
                </c:pt>
                <c:pt idx="5">
                  <c:v>19.840788588079079</c:v>
                </c:pt>
                <c:pt idx="6">
                  <c:v>18.511805137131187</c:v>
                </c:pt>
                <c:pt idx="7">
                  <c:v>21.151801839786526</c:v>
                </c:pt>
                <c:pt idx="8">
                  <c:v>15.641873143723634</c:v>
                </c:pt>
                <c:pt idx="9">
                  <c:v>17.958860951854732</c:v>
                </c:pt>
                <c:pt idx="10">
                  <c:v>14.32171770136409</c:v>
                </c:pt>
                <c:pt idx="11">
                  <c:v>28.555353541400461</c:v>
                </c:pt>
                <c:pt idx="12">
                  <c:v>18.493442035131121</c:v>
                </c:pt>
                <c:pt idx="13">
                  <c:v>17.310365875492842</c:v>
                </c:pt>
                <c:pt idx="14">
                  <c:v>28.555353541400461</c:v>
                </c:pt>
                <c:pt idx="15">
                  <c:v>13.008731846399085</c:v>
                </c:pt>
                <c:pt idx="16">
                  <c:v>17.468768640079055</c:v>
                </c:pt>
                <c:pt idx="17">
                  <c:v>22.821472683628688</c:v>
                </c:pt>
                <c:pt idx="18">
                  <c:v>28.555353541400461</c:v>
                </c:pt>
                <c:pt idx="19">
                  <c:v>19.131088556871873</c:v>
                </c:pt>
                <c:pt idx="20">
                  <c:v>10</c:v>
                </c:pt>
                <c:pt idx="21">
                  <c:v>18.622394191560321</c:v>
                </c:pt>
                <c:pt idx="22">
                  <c:v>20.659087417589959</c:v>
                </c:pt>
                <c:pt idx="23">
                  <c:v>21.124319903942194</c:v>
                </c:pt>
                <c:pt idx="24">
                  <c:v>28.555353541400461</c:v>
                </c:pt>
                <c:pt idx="25">
                  <c:v>19.511747147360971</c:v>
                </c:pt>
                <c:pt idx="26">
                  <c:v>16.815236878088712</c:v>
                </c:pt>
                <c:pt idx="27">
                  <c:v>22.856315480379294</c:v>
                </c:pt>
                <c:pt idx="28">
                  <c:v>16.176059105479013</c:v>
                </c:pt>
                <c:pt idx="29">
                  <c:v>13.617776579590682</c:v>
                </c:pt>
                <c:pt idx="30">
                  <c:v>28.555353541400461</c:v>
                </c:pt>
                <c:pt idx="31">
                  <c:v>19.511747147360971</c:v>
                </c:pt>
                <c:pt idx="32">
                  <c:v>17.919159455269366</c:v>
                </c:pt>
                <c:pt idx="33">
                  <c:v>16.526237880846395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24-47AA-9847-1792349805BB}"/>
            </c:ext>
          </c:extLst>
        </c:ser>
        <c:ser>
          <c:idx val="5"/>
          <c:order val="5"/>
          <c:tx>
            <c:strRef>
              <c:f>Dati!$H$1734</c:f>
              <c:strCache>
                <c:ptCount val="1"/>
                <c:pt idx="0">
                  <c:v>Veikalā ārvalstīs klātienē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dLbl>
              <c:idx val="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24-47AA-9847-1792349805BB}"/>
                </c:ext>
              </c:extLst>
            </c:dLbl>
            <c:dLbl>
              <c:idx val="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24-47AA-9847-1792349805BB}"/>
                </c:ext>
              </c:extLst>
            </c:dLbl>
            <c:dLbl>
              <c:idx val="1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F24-47AA-9847-1792349805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Dati!$H$1735:$H$1768</c:f>
              <c:numCache>
                <c:formatCode>General</c:formatCode>
                <c:ptCount val="34"/>
                <c:pt idx="0" formatCode="0">
                  <c:v>4.5828047443200539</c:v>
                </c:pt>
                <c:pt idx="2" formatCode="0">
                  <c:v>5.9065498850801266</c:v>
                </c:pt>
                <c:pt idx="3" formatCode="0">
                  <c:v>2.1007713441595546</c:v>
                </c:pt>
                <c:pt idx="5" formatCode="0">
                  <c:v>2.4554765498156823</c:v>
                </c:pt>
                <c:pt idx="6" formatCode="0">
                  <c:v>5.1791025773176154</c:v>
                </c:pt>
                <c:pt idx="7" formatCode="0">
                  <c:v>4.7525591993582896</c:v>
                </c:pt>
                <c:pt idx="8" formatCode="0">
                  <c:v>3.3620226712077228</c:v>
                </c:pt>
                <c:pt idx="9" formatCode="0">
                  <c:v>6.0284626806481025</c:v>
                </c:pt>
                <c:pt idx="10" formatCode="0">
                  <c:v>4.4659440401022037</c:v>
                </c:pt>
                <c:pt idx="12" formatCode="0">
                  <c:v>4.1297612504059362</c:v>
                </c:pt>
                <c:pt idx="13" formatCode="0">
                  <c:v>5.2720108356439788</c:v>
                </c:pt>
                <c:pt idx="15" formatCode="0">
                  <c:v>5.837797936833848</c:v>
                </c:pt>
                <c:pt idx="16" formatCode="0">
                  <c:v>3.0755068841708915</c:v>
                </c:pt>
                <c:pt idx="17" formatCode="0">
                  <c:v>9.7743781081984391</c:v>
                </c:pt>
                <c:pt idx="19" formatCode="0">
                  <c:v>2.1300720279287093</c:v>
                </c:pt>
                <c:pt idx="20" formatCode="0">
                  <c:v>4.0578440880462612</c:v>
                </c:pt>
                <c:pt idx="21" formatCode="0">
                  <c:v>2.885879972304588</c:v>
                </c:pt>
                <c:pt idx="22" formatCode="0">
                  <c:v>3.8853375935780274</c:v>
                </c:pt>
                <c:pt idx="23" formatCode="0">
                  <c:v>10.099533212710819</c:v>
                </c:pt>
                <c:pt idx="25" formatCode="0">
                  <c:v>4.4929788664324137</c:v>
                </c:pt>
                <c:pt idx="26" formatCode="0">
                  <c:v>3.0538093675904263</c:v>
                </c:pt>
                <c:pt idx="27" formatCode="0">
                  <c:v>8.4619124743557208</c:v>
                </c:pt>
                <c:pt idx="28" formatCode="0">
                  <c:v>2.769808836489597</c:v>
                </c:pt>
                <c:pt idx="29" formatCode="0">
                  <c:v>6.2161655591813245</c:v>
                </c:pt>
                <c:pt idx="31" formatCode="0">
                  <c:v>4.4929788664324137</c:v>
                </c:pt>
                <c:pt idx="32" formatCode="0">
                  <c:v>5.3093468646109967</c:v>
                </c:pt>
                <c:pt idx="33" formatCode="0">
                  <c:v>3.7083183249022609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24-47AA-9847-1792349805BB}"/>
            </c:ext>
          </c:extLst>
        </c:ser>
        <c:ser>
          <c:idx val="6"/>
          <c:order val="6"/>
          <c:tx>
            <c:strRef>
              <c:f>Dati!$I$1734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Dati!$I$1735:$I$1768</c:f>
              <c:numCache>
                <c:formatCode>0</c:formatCode>
                <c:ptCount val="34"/>
                <c:pt idx="0">
                  <c:v>15.516728468390765</c:v>
                </c:pt>
                <c:pt idx="1">
                  <c:v>20.099533212710817</c:v>
                </c:pt>
                <c:pt idx="2">
                  <c:v>14.192983327630692</c:v>
                </c:pt>
                <c:pt idx="3">
                  <c:v>17.998761868551263</c:v>
                </c:pt>
                <c:pt idx="4">
                  <c:v>20.099533212710817</c:v>
                </c:pt>
                <c:pt idx="5">
                  <c:v>17.644056662895139</c:v>
                </c:pt>
                <c:pt idx="6">
                  <c:v>14.920430635393203</c:v>
                </c:pt>
                <c:pt idx="7">
                  <c:v>15.346974013352529</c:v>
                </c:pt>
                <c:pt idx="8">
                  <c:v>16.737510541503095</c:v>
                </c:pt>
                <c:pt idx="9">
                  <c:v>14.071070532062716</c:v>
                </c:pt>
                <c:pt idx="10">
                  <c:v>15.633589172608616</c:v>
                </c:pt>
                <c:pt idx="11">
                  <c:v>20.099533212710817</c:v>
                </c:pt>
                <c:pt idx="12">
                  <c:v>15.969771962304883</c:v>
                </c:pt>
                <c:pt idx="13">
                  <c:v>14.82752237706684</c:v>
                </c:pt>
                <c:pt idx="14">
                  <c:v>20.099533212710817</c:v>
                </c:pt>
                <c:pt idx="15">
                  <c:v>14.261735275876971</c:v>
                </c:pt>
                <c:pt idx="16">
                  <c:v>17.024026328539925</c:v>
                </c:pt>
                <c:pt idx="17">
                  <c:v>10.32515510451238</c:v>
                </c:pt>
                <c:pt idx="18">
                  <c:v>20.099533212710817</c:v>
                </c:pt>
                <c:pt idx="19">
                  <c:v>17.969461184782109</c:v>
                </c:pt>
                <c:pt idx="20">
                  <c:v>16.041689124664558</c:v>
                </c:pt>
                <c:pt idx="21">
                  <c:v>17.213653240406231</c:v>
                </c:pt>
                <c:pt idx="22">
                  <c:v>16.214195619132791</c:v>
                </c:pt>
                <c:pt idx="23">
                  <c:v>10</c:v>
                </c:pt>
                <c:pt idx="24">
                  <c:v>20.099533212710817</c:v>
                </c:pt>
                <c:pt idx="25">
                  <c:v>15.606554346278404</c:v>
                </c:pt>
                <c:pt idx="26">
                  <c:v>17.045723845120392</c:v>
                </c:pt>
                <c:pt idx="27">
                  <c:v>11.637620738355098</c:v>
                </c:pt>
                <c:pt idx="28">
                  <c:v>17.329724376221222</c:v>
                </c:pt>
                <c:pt idx="29">
                  <c:v>13.883367653529493</c:v>
                </c:pt>
                <c:pt idx="30">
                  <c:v>20.099533212710817</c:v>
                </c:pt>
                <c:pt idx="31">
                  <c:v>15.606554346278404</c:v>
                </c:pt>
                <c:pt idx="32">
                  <c:v>14.790186348099823</c:v>
                </c:pt>
                <c:pt idx="33">
                  <c:v>16.391214887808559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24-47AA-9847-1792349805BB}"/>
            </c:ext>
          </c:extLst>
        </c:ser>
        <c:ser>
          <c:idx val="7"/>
          <c:order val="7"/>
          <c:tx>
            <c:strRef>
              <c:f>Dati!$J$1734</c:f>
              <c:strCache>
                <c:ptCount val="1"/>
                <c:pt idx="0">
                  <c:v>Specializētā veikalā Latvijā (t. i., tirgo tikai bezdūmu produktus)</c:v>
                </c:pt>
              </c:strCache>
            </c:strRef>
          </c:tx>
          <c:spPr>
            <a:solidFill>
              <a:srgbClr val="F4A698"/>
            </a:solidFill>
          </c:spPr>
          <c:invertIfNegative val="0"/>
          <c:dLbls>
            <c:dLbl>
              <c:idx val="1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24-47AA-9847-1792349805BB}"/>
                </c:ext>
              </c:extLst>
            </c:dLbl>
            <c:dLbl>
              <c:idx val="1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24-47AA-9847-1792349805BB}"/>
                </c:ext>
              </c:extLst>
            </c:dLbl>
            <c:dLbl>
              <c:idx val="1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24-47AA-9847-1792349805BB}"/>
                </c:ext>
              </c:extLst>
            </c:dLbl>
            <c:dLbl>
              <c:idx val="2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24-47AA-9847-1792349805BB}"/>
                </c:ext>
              </c:extLst>
            </c:dLbl>
            <c:dLbl>
              <c:idx val="2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F24-47AA-9847-1792349805BB}"/>
                </c:ext>
              </c:extLst>
            </c:dLbl>
            <c:dLbl>
              <c:idx val="2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24-47AA-9847-1792349805BB}"/>
                </c:ext>
              </c:extLst>
            </c:dLbl>
            <c:dLbl>
              <c:idx val="3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24-47AA-9847-1792349805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Dati!$J$1735:$J$1768</c:f>
              <c:numCache>
                <c:formatCode>General</c:formatCode>
                <c:ptCount val="34"/>
                <c:pt idx="0" formatCode="0">
                  <c:v>3.3983765779596906</c:v>
                </c:pt>
                <c:pt idx="2" formatCode="0">
                  <c:v>3.6080200809197014</c:v>
                </c:pt>
                <c:pt idx="3" formatCode="0">
                  <c:v>3.0052932264509362</c:v>
                </c:pt>
                <c:pt idx="5" formatCode="0">
                  <c:v>4.8655745574436864</c:v>
                </c:pt>
                <c:pt idx="6" formatCode="0">
                  <c:v>5.2840541366132534</c:v>
                </c:pt>
                <c:pt idx="7" formatCode="0">
                  <c:v>5.9054471995745246</c:v>
                </c:pt>
                <c:pt idx="8" formatCode="0">
                  <c:v>2.5700723471242175</c:v>
                </c:pt>
                <c:pt idx="9" formatCode="0">
                  <c:v>0</c:v>
                </c:pt>
                <c:pt idx="10" formatCode="0">
                  <c:v>1.502796086850346</c:v>
                </c:pt>
                <c:pt idx="12" formatCode="0">
                  <c:v>2.8546516718960091</c:v>
                </c:pt>
                <c:pt idx="13" formatCode="0">
                  <c:v>4.1980620596813729</c:v>
                </c:pt>
                <c:pt idx="15" formatCode="0">
                  <c:v>3.9101813645899313</c:v>
                </c:pt>
                <c:pt idx="16" formatCode="0">
                  <c:v>2.2009958610418585</c:v>
                </c:pt>
                <c:pt idx="17" formatCode="0">
                  <c:v>7.7630171203327016</c:v>
                </c:pt>
                <c:pt idx="19" formatCode="0">
                  <c:v>2.0721999552737103</c:v>
                </c:pt>
                <c:pt idx="20" formatCode="0">
                  <c:v>3.010830602839309</c:v>
                </c:pt>
                <c:pt idx="21" formatCode="0">
                  <c:v>1.3693489579618638</c:v>
                </c:pt>
                <c:pt idx="22" formatCode="0">
                  <c:v>3.6035124521025002</c:v>
                </c:pt>
                <c:pt idx="23" formatCode="0">
                  <c:v>5.7459367922948053</c:v>
                </c:pt>
                <c:pt idx="25" formatCode="0">
                  <c:v>4.1562223758421482</c:v>
                </c:pt>
                <c:pt idx="26" formatCode="0">
                  <c:v>1.2875538004286731</c:v>
                </c:pt>
                <c:pt idx="27" formatCode="0">
                  <c:v>4.0836271321842492</c:v>
                </c:pt>
                <c:pt idx="28" formatCode="0">
                  <c:v>1.5244469364188271</c:v>
                </c:pt>
                <c:pt idx="29" formatCode="0">
                  <c:v>7.7075559532251612</c:v>
                </c:pt>
                <c:pt idx="31" formatCode="0">
                  <c:v>4.1562223758421482</c:v>
                </c:pt>
                <c:pt idx="32" formatCode="0">
                  <c:v>4.2964263212896983</c:v>
                </c:pt>
                <c:pt idx="33" formatCode="0">
                  <c:v>1.294883961836399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24-47AA-9847-1792349805BB}"/>
            </c:ext>
          </c:extLst>
        </c:ser>
        <c:ser>
          <c:idx val="8"/>
          <c:order val="8"/>
          <c:tx>
            <c:strRef>
              <c:f>Dati!$K$1734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Dati!$K$1735:$K$1768</c:f>
              <c:numCache>
                <c:formatCode>0</c:formatCode>
                <c:ptCount val="34"/>
                <c:pt idx="0">
                  <c:v>14.36464054237301</c:v>
                </c:pt>
                <c:pt idx="1">
                  <c:v>17.763017120332702</c:v>
                </c:pt>
                <c:pt idx="2">
                  <c:v>14.154997039413001</c:v>
                </c:pt>
                <c:pt idx="3">
                  <c:v>14.757723893881765</c:v>
                </c:pt>
                <c:pt idx="4">
                  <c:v>17.763017120332702</c:v>
                </c:pt>
                <c:pt idx="5">
                  <c:v>12.897442562889015</c:v>
                </c:pt>
                <c:pt idx="6">
                  <c:v>12.478962983719448</c:v>
                </c:pt>
                <c:pt idx="7">
                  <c:v>11.857569920758177</c:v>
                </c:pt>
                <c:pt idx="8">
                  <c:v>15.192944773208485</c:v>
                </c:pt>
                <c:pt idx="9">
                  <c:v>17.763017120332702</c:v>
                </c:pt>
                <c:pt idx="10">
                  <c:v>16.260221033482356</c:v>
                </c:pt>
                <c:pt idx="11">
                  <c:v>17.763017120332702</c:v>
                </c:pt>
                <c:pt idx="12">
                  <c:v>14.908365448436692</c:v>
                </c:pt>
                <c:pt idx="13">
                  <c:v>13.564955060651329</c:v>
                </c:pt>
                <c:pt idx="14">
                  <c:v>17.763017120332702</c:v>
                </c:pt>
                <c:pt idx="15">
                  <c:v>13.85283575574277</c:v>
                </c:pt>
                <c:pt idx="16">
                  <c:v>15.562021259290843</c:v>
                </c:pt>
                <c:pt idx="17">
                  <c:v>10</c:v>
                </c:pt>
                <c:pt idx="18">
                  <c:v>17.763017120332702</c:v>
                </c:pt>
                <c:pt idx="19">
                  <c:v>15.690817165058991</c:v>
                </c:pt>
                <c:pt idx="20">
                  <c:v>14.752186517493392</c:v>
                </c:pt>
                <c:pt idx="21">
                  <c:v>16.393668162370837</c:v>
                </c:pt>
                <c:pt idx="22">
                  <c:v>14.159504668230202</c:v>
                </c:pt>
                <c:pt idx="23">
                  <c:v>12.017080328037895</c:v>
                </c:pt>
                <c:pt idx="24">
                  <c:v>17.763017120332702</c:v>
                </c:pt>
                <c:pt idx="25">
                  <c:v>13.606794744490553</c:v>
                </c:pt>
                <c:pt idx="26">
                  <c:v>16.47546331990403</c:v>
                </c:pt>
                <c:pt idx="27">
                  <c:v>13.679389988148452</c:v>
                </c:pt>
                <c:pt idx="28">
                  <c:v>16.238570183913875</c:v>
                </c:pt>
                <c:pt idx="29">
                  <c:v>10.055461167107541</c:v>
                </c:pt>
                <c:pt idx="30">
                  <c:v>17.763017120332702</c:v>
                </c:pt>
                <c:pt idx="31">
                  <c:v>13.606794744490553</c:v>
                </c:pt>
                <c:pt idx="32">
                  <c:v>13.466590799043004</c:v>
                </c:pt>
                <c:pt idx="33">
                  <c:v>16.4681331584963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24-47AA-9847-1792349805BB}"/>
            </c:ext>
          </c:extLst>
        </c:ser>
        <c:ser>
          <c:idx val="9"/>
          <c:order val="9"/>
          <c:tx>
            <c:strRef>
              <c:f>Dati!$L$1734</c:f>
              <c:strCache>
                <c:ptCount val="1"/>
                <c:pt idx="0">
                  <c:v>Sociālo tīklu grupās, čatos (piemēram, Facebook, Instagram, Telegram, WhatsApp u. c.)**</c:v>
                </c:pt>
              </c:strCache>
            </c:strRef>
          </c:tx>
          <c:spPr>
            <a:solidFill>
              <a:srgbClr val="174115"/>
            </a:solidFill>
          </c:spPr>
          <c:invertIfNegative val="0"/>
          <c:dLbls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24-47AA-9847-1792349805BB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F24-47AA-9847-1792349805BB}"/>
                </c:ext>
              </c:extLst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F24-47AA-9847-1792349805BB}"/>
                </c:ext>
              </c:extLst>
            </c:dLbl>
            <c:dLbl>
              <c:idx val="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F24-47AA-9847-1792349805BB}"/>
                </c:ext>
              </c:extLst>
            </c:dLbl>
            <c:dLbl>
              <c:idx val="1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F24-47AA-9847-1792349805BB}"/>
                </c:ext>
              </c:extLst>
            </c:dLbl>
            <c:dLbl>
              <c:idx val="1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F24-47AA-9847-1792349805BB}"/>
                </c:ext>
              </c:extLst>
            </c:dLbl>
            <c:dLbl>
              <c:idx val="1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F24-47AA-9847-1792349805BB}"/>
                </c:ext>
              </c:extLst>
            </c:dLbl>
            <c:dLbl>
              <c:idx val="1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F24-47AA-9847-1792349805BB}"/>
                </c:ext>
              </c:extLst>
            </c:dLbl>
            <c:dLbl>
              <c:idx val="2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F24-47AA-9847-1792349805BB}"/>
                </c:ext>
              </c:extLst>
            </c:dLbl>
            <c:dLbl>
              <c:idx val="2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F24-47AA-9847-1792349805BB}"/>
                </c:ext>
              </c:extLst>
            </c:dLbl>
            <c:dLbl>
              <c:idx val="2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F24-47AA-9847-1792349805BB}"/>
                </c:ext>
              </c:extLst>
            </c:dLbl>
            <c:dLbl>
              <c:idx val="2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F24-47AA-9847-1792349805BB}"/>
                </c:ext>
              </c:extLst>
            </c:dLbl>
            <c:dLbl>
              <c:idx val="3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F24-47AA-9847-1792349805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Dati!$L$1735:$L$1768</c:f>
              <c:numCache>
                <c:formatCode>General</c:formatCode>
                <c:ptCount val="34"/>
                <c:pt idx="0" formatCode="0">
                  <c:v>0.71204488025268142</c:v>
                </c:pt>
                <c:pt idx="2" formatCode="0">
                  <c:v>0.8323112745704534</c:v>
                </c:pt>
                <c:pt idx="3" formatCode="0.0">
                  <c:v>0.48654436778833621</c:v>
                </c:pt>
                <c:pt idx="5" formatCode="0">
                  <c:v>0</c:v>
                </c:pt>
                <c:pt idx="6" formatCode="0">
                  <c:v>3.0817073202258545</c:v>
                </c:pt>
                <c:pt idx="7" formatCode="0">
                  <c:v>0.7110308163878104</c:v>
                </c:pt>
                <c:pt idx="8" formatCode="0">
                  <c:v>0</c:v>
                </c:pt>
                <c:pt idx="9" formatCode="0">
                  <c:v>0</c:v>
                </c:pt>
                <c:pt idx="10" formatCode="0">
                  <c:v>0</c:v>
                </c:pt>
                <c:pt idx="12" formatCode="0">
                  <c:v>1.2313562790936541</c:v>
                </c:pt>
                <c:pt idx="13" formatCode="0">
                  <c:v>0</c:v>
                </c:pt>
                <c:pt idx="15" formatCode="0">
                  <c:v>0</c:v>
                </c:pt>
                <c:pt idx="16" formatCode="0">
                  <c:v>0.74769633423625015</c:v>
                </c:pt>
                <c:pt idx="17" formatCode="0">
                  <c:v>0.92753155277936394</c:v>
                </c:pt>
                <c:pt idx="19" formatCode="0">
                  <c:v>0</c:v>
                </c:pt>
                <c:pt idx="20" formatCode="0">
                  <c:v>0</c:v>
                </c:pt>
                <c:pt idx="21" formatCode="0">
                  <c:v>1.5779715657481586</c:v>
                </c:pt>
                <c:pt idx="22" formatCode="0">
                  <c:v>1.2117407209097906</c:v>
                </c:pt>
                <c:pt idx="23" formatCode="0">
                  <c:v>1.328710570398808</c:v>
                </c:pt>
                <c:pt idx="25" formatCode="0">
                  <c:v>0</c:v>
                </c:pt>
                <c:pt idx="26" formatCode="0">
                  <c:v>1.8794270176035159</c:v>
                </c:pt>
                <c:pt idx="27" formatCode="0">
                  <c:v>1.3303747885724149</c:v>
                </c:pt>
                <c:pt idx="28" formatCode="0">
                  <c:v>0</c:v>
                </c:pt>
                <c:pt idx="29" formatCode="0">
                  <c:v>0</c:v>
                </c:pt>
                <c:pt idx="31" formatCode="0">
                  <c:v>0</c:v>
                </c:pt>
                <c:pt idx="32" formatCode="0">
                  <c:v>1.4080906535855184</c:v>
                </c:pt>
                <c:pt idx="33" formatCode="0">
                  <c:v>0.61098782201671487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24-47AA-9847-1792349805BB}"/>
            </c:ext>
          </c:extLst>
        </c:ser>
        <c:ser>
          <c:idx val="10"/>
          <c:order val="10"/>
          <c:tx>
            <c:strRef>
              <c:f>Dati!$M$1734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Dati!$M$1735:$M$1768</c:f>
              <c:numCache>
                <c:formatCode>0</c:formatCode>
                <c:ptCount val="34"/>
                <c:pt idx="0">
                  <c:v>12.369662439973172</c:v>
                </c:pt>
                <c:pt idx="1">
                  <c:v>13.081707320225854</c:v>
                </c:pt>
                <c:pt idx="2">
                  <c:v>12.249396045655402</c:v>
                </c:pt>
                <c:pt idx="3">
                  <c:v>12.595162952437519</c:v>
                </c:pt>
                <c:pt idx="4">
                  <c:v>13.081707320225854</c:v>
                </c:pt>
                <c:pt idx="5">
                  <c:v>13.081707320225854</c:v>
                </c:pt>
                <c:pt idx="6">
                  <c:v>10</c:v>
                </c:pt>
                <c:pt idx="7">
                  <c:v>12.370676503838045</c:v>
                </c:pt>
                <c:pt idx="8">
                  <c:v>13.081707320225854</c:v>
                </c:pt>
                <c:pt idx="9">
                  <c:v>13.081707320225854</c:v>
                </c:pt>
                <c:pt idx="10">
                  <c:v>13.081707320225854</c:v>
                </c:pt>
                <c:pt idx="11">
                  <c:v>13.081707320225854</c:v>
                </c:pt>
                <c:pt idx="12">
                  <c:v>11.8503510411322</c:v>
                </c:pt>
                <c:pt idx="13">
                  <c:v>13.081707320225854</c:v>
                </c:pt>
                <c:pt idx="14">
                  <c:v>13.081707320225854</c:v>
                </c:pt>
                <c:pt idx="15">
                  <c:v>13.081707320225854</c:v>
                </c:pt>
                <c:pt idx="16">
                  <c:v>12.334010985989604</c:v>
                </c:pt>
                <c:pt idx="17">
                  <c:v>12.154175767446491</c:v>
                </c:pt>
                <c:pt idx="18">
                  <c:v>13.081707320225854</c:v>
                </c:pt>
                <c:pt idx="19">
                  <c:v>13.081707320225854</c:v>
                </c:pt>
                <c:pt idx="20">
                  <c:v>13.081707320225854</c:v>
                </c:pt>
                <c:pt idx="21">
                  <c:v>11.503735754477695</c:v>
                </c:pt>
                <c:pt idx="22">
                  <c:v>11.869966599316063</c:v>
                </c:pt>
                <c:pt idx="23">
                  <c:v>11.752996749827046</c:v>
                </c:pt>
                <c:pt idx="24">
                  <c:v>13.081707320225854</c:v>
                </c:pt>
                <c:pt idx="25">
                  <c:v>13.081707320225854</c:v>
                </c:pt>
                <c:pt idx="26">
                  <c:v>11.202280302622338</c:v>
                </c:pt>
                <c:pt idx="27">
                  <c:v>11.751332531653439</c:v>
                </c:pt>
                <c:pt idx="28">
                  <c:v>13.081707320225854</c:v>
                </c:pt>
                <c:pt idx="29">
                  <c:v>13.081707320225854</c:v>
                </c:pt>
                <c:pt idx="30">
                  <c:v>13.081707320225854</c:v>
                </c:pt>
                <c:pt idx="31">
                  <c:v>13.081707320225854</c:v>
                </c:pt>
                <c:pt idx="32">
                  <c:v>11.673616666640337</c:v>
                </c:pt>
                <c:pt idx="33">
                  <c:v>12.470719498209139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24-47AA-9847-1792349805BB}"/>
            </c:ext>
          </c:extLst>
        </c:ser>
        <c:ser>
          <c:idx val="11"/>
          <c:order val="11"/>
          <c:tx>
            <c:strRef>
              <c:f>Dati!$N$1734</c:f>
              <c:strCache>
                <c:ptCount val="1"/>
                <c:pt idx="0">
                  <c:v>Pasūta internetveikalā Latvijā</c:v>
                </c:pt>
              </c:strCache>
            </c:strRef>
          </c:tx>
          <c:spPr>
            <a:solidFill>
              <a:srgbClr val="9CDE99"/>
            </a:solidFill>
          </c:spPr>
          <c:invertIfNegative val="0"/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BF24-47AA-9847-1792349805BB}"/>
                </c:ext>
              </c:extLst>
            </c:dLbl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BF24-47AA-9847-1792349805BB}"/>
                </c:ext>
              </c:extLst>
            </c:dLbl>
            <c:dLbl>
              <c:idx val="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BF24-47AA-9847-1792349805BB}"/>
                </c:ext>
              </c:extLst>
            </c:dLbl>
            <c:dLbl>
              <c:idx val="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BF24-47AA-9847-1792349805BB}"/>
                </c:ext>
              </c:extLst>
            </c:dLbl>
            <c:dLbl>
              <c:idx val="1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BF24-47AA-9847-1792349805BB}"/>
                </c:ext>
              </c:extLst>
            </c:dLbl>
            <c:dLbl>
              <c:idx val="2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BF24-47AA-9847-1792349805BB}"/>
                </c:ext>
              </c:extLst>
            </c:dLbl>
            <c:dLbl>
              <c:idx val="2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F24-47AA-9847-1792349805BB}"/>
                </c:ext>
              </c:extLst>
            </c:dLbl>
            <c:dLbl>
              <c:idx val="2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F24-47AA-9847-1792349805BB}"/>
                </c:ext>
              </c:extLst>
            </c:dLbl>
            <c:dLbl>
              <c:idx val="3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BF24-47AA-9847-1792349805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Dati!$N$1735:$N$1768</c:f>
              <c:numCache>
                <c:formatCode>General</c:formatCode>
                <c:ptCount val="34"/>
                <c:pt idx="0" formatCode="0">
                  <c:v>0.56340530411010414</c:v>
                </c:pt>
                <c:pt idx="2" formatCode="0">
                  <c:v>0.86388676964798727</c:v>
                </c:pt>
                <c:pt idx="3" formatCode="0">
                  <c:v>0</c:v>
                </c:pt>
                <c:pt idx="5" formatCode="0">
                  <c:v>0</c:v>
                </c:pt>
                <c:pt idx="6" formatCode="0">
                  <c:v>0.98473682184986877</c:v>
                </c:pt>
                <c:pt idx="7" formatCode="0">
                  <c:v>1.6383926709400234</c:v>
                </c:pt>
                <c:pt idx="8" formatCode="0">
                  <c:v>0</c:v>
                </c:pt>
                <c:pt idx="9" formatCode="0">
                  <c:v>0</c:v>
                </c:pt>
                <c:pt idx="10" formatCode="0">
                  <c:v>0</c:v>
                </c:pt>
                <c:pt idx="12" formatCode="0">
                  <c:v>0</c:v>
                </c:pt>
                <c:pt idx="13" formatCode="0">
                  <c:v>1.3533709568052079</c:v>
                </c:pt>
                <c:pt idx="15" formatCode="0">
                  <c:v>0</c:v>
                </c:pt>
                <c:pt idx="16" formatCode="0">
                  <c:v>0</c:v>
                </c:pt>
                <c:pt idx="17" formatCode="0">
                  <c:v>3.0158010414074261</c:v>
                </c:pt>
                <c:pt idx="19" formatCode="0">
                  <c:v>0</c:v>
                </c:pt>
                <c:pt idx="20" formatCode="0">
                  <c:v>0.99652468064853905</c:v>
                </c:pt>
                <c:pt idx="21" formatCode="0">
                  <c:v>0</c:v>
                </c:pt>
                <c:pt idx="22" formatCode="0">
                  <c:v>1.1942311288281098</c:v>
                </c:pt>
                <c:pt idx="23" formatCode="0">
                  <c:v>1.6338599422460047</c:v>
                </c:pt>
                <c:pt idx="25" formatCode="0">
                  <c:v>0</c:v>
                </c:pt>
                <c:pt idx="26" formatCode="0">
                  <c:v>0</c:v>
                </c:pt>
                <c:pt idx="27" formatCode="0">
                  <c:v>0</c:v>
                </c:pt>
                <c:pt idx="28" formatCode="0">
                  <c:v>0</c:v>
                </c:pt>
                <c:pt idx="29" formatCode="0">
                  <c:v>4.808100241567602</c:v>
                </c:pt>
                <c:pt idx="31" formatCode="0">
                  <c:v>0</c:v>
                </c:pt>
                <c:pt idx="32" formatCode="0">
                  <c:v>1.4724880727374239</c:v>
                </c:pt>
                <c:pt idx="33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F24-47AA-9847-1792349805BB}"/>
            </c:ext>
          </c:extLst>
        </c:ser>
        <c:ser>
          <c:idx val="12"/>
          <c:order val="12"/>
          <c:tx>
            <c:strRef>
              <c:f>Dati!$O$1734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Dati!$O$1735:$O$1768</c:f>
              <c:numCache>
                <c:formatCode>0</c:formatCode>
                <c:ptCount val="34"/>
                <c:pt idx="0">
                  <c:v>14.244694937457497</c:v>
                </c:pt>
                <c:pt idx="1">
                  <c:v>14.808100241567601</c:v>
                </c:pt>
                <c:pt idx="2">
                  <c:v>13.944213471919614</c:v>
                </c:pt>
                <c:pt idx="3">
                  <c:v>14.808100241567601</c:v>
                </c:pt>
                <c:pt idx="4">
                  <c:v>14.808100241567601</c:v>
                </c:pt>
                <c:pt idx="5">
                  <c:v>14.808100241567601</c:v>
                </c:pt>
                <c:pt idx="6">
                  <c:v>13.823363419717733</c:v>
                </c:pt>
                <c:pt idx="7">
                  <c:v>13.16970757062758</c:v>
                </c:pt>
                <c:pt idx="8">
                  <c:v>14.808100241567601</c:v>
                </c:pt>
                <c:pt idx="9">
                  <c:v>14.808100241567601</c:v>
                </c:pt>
                <c:pt idx="10">
                  <c:v>14.808100241567601</c:v>
                </c:pt>
                <c:pt idx="11">
                  <c:v>14.808100241567601</c:v>
                </c:pt>
                <c:pt idx="12">
                  <c:v>14.808100241567601</c:v>
                </c:pt>
                <c:pt idx="13">
                  <c:v>13.454729284762394</c:v>
                </c:pt>
                <c:pt idx="14">
                  <c:v>14.808100241567601</c:v>
                </c:pt>
                <c:pt idx="15">
                  <c:v>14.808100241567601</c:v>
                </c:pt>
                <c:pt idx="16">
                  <c:v>14.808100241567601</c:v>
                </c:pt>
                <c:pt idx="17">
                  <c:v>11.792299200160176</c:v>
                </c:pt>
                <c:pt idx="18">
                  <c:v>14.808100241567601</c:v>
                </c:pt>
                <c:pt idx="19">
                  <c:v>14.808100241567601</c:v>
                </c:pt>
                <c:pt idx="20">
                  <c:v>13.811575560919064</c:v>
                </c:pt>
                <c:pt idx="21">
                  <c:v>14.808100241567601</c:v>
                </c:pt>
                <c:pt idx="22">
                  <c:v>13.613869112739492</c:v>
                </c:pt>
                <c:pt idx="23">
                  <c:v>13.174240299321596</c:v>
                </c:pt>
                <c:pt idx="24">
                  <c:v>14.808100241567601</c:v>
                </c:pt>
                <c:pt idx="25">
                  <c:v>14.808100241567601</c:v>
                </c:pt>
                <c:pt idx="26">
                  <c:v>14.808100241567601</c:v>
                </c:pt>
                <c:pt idx="27">
                  <c:v>14.808100241567601</c:v>
                </c:pt>
                <c:pt idx="28">
                  <c:v>14.808100241567601</c:v>
                </c:pt>
                <c:pt idx="29">
                  <c:v>10</c:v>
                </c:pt>
                <c:pt idx="30">
                  <c:v>14.808100241567601</c:v>
                </c:pt>
                <c:pt idx="31">
                  <c:v>14.808100241567601</c:v>
                </c:pt>
                <c:pt idx="32">
                  <c:v>13.335612168830178</c:v>
                </c:pt>
                <c:pt idx="33">
                  <c:v>14.808100241567601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24-47AA-9847-1792349805BB}"/>
            </c:ext>
          </c:extLst>
        </c:ser>
        <c:ser>
          <c:idx val="13"/>
          <c:order val="13"/>
          <c:tx>
            <c:strRef>
              <c:f>Dati!$P$1734</c:f>
              <c:strCache>
                <c:ptCount val="1"/>
                <c:pt idx="0">
                  <c:v>Pasūta internetveikalā ārvalstīs</c:v>
                </c:pt>
              </c:strCache>
            </c:strRef>
          </c:tx>
          <c:spPr>
            <a:solidFill>
              <a:srgbClr val="D1F2D5"/>
            </a:solidFill>
          </c:spPr>
          <c:invertIfNegative val="0"/>
          <c:dLbls>
            <c:dLbl>
              <c:idx val="0"/>
              <c:layout>
                <c:manualLayout>
                  <c:x val="1.752247415151030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BF24-47AA-9847-1792349805BB}"/>
                </c:ext>
              </c:extLst>
            </c:dLbl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BF24-47AA-9847-1792349805BB}"/>
                </c:ext>
              </c:extLst>
            </c:dLbl>
            <c:dLbl>
              <c:idx val="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BF24-47AA-9847-1792349805BB}"/>
                </c:ext>
              </c:extLst>
            </c:dLbl>
            <c:dLbl>
              <c:idx val="1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BF24-47AA-9847-1792349805BB}"/>
                </c:ext>
              </c:extLst>
            </c:dLbl>
            <c:dLbl>
              <c:idx val="1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BF24-47AA-9847-1792349805BB}"/>
                </c:ext>
              </c:extLst>
            </c:dLbl>
            <c:dLbl>
              <c:idx val="16"/>
              <c:layout>
                <c:manualLayout>
                  <c:x val="1.765197509748508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BF24-47AA-9847-1792349805BB}"/>
                </c:ext>
              </c:extLst>
            </c:dLbl>
            <c:dLbl>
              <c:idx val="1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C9-47CB-9815-34EFEFE435D6}"/>
                </c:ext>
              </c:extLst>
            </c:dLbl>
            <c:dLbl>
              <c:idx val="2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BF24-47AA-9847-1792349805BB}"/>
                </c:ext>
              </c:extLst>
            </c:dLbl>
            <c:dLbl>
              <c:idx val="2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BF24-47AA-9847-1792349805BB}"/>
                </c:ext>
              </c:extLst>
            </c:dLbl>
            <c:dLbl>
              <c:idx val="2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BF24-47AA-9847-1792349805BB}"/>
                </c:ext>
              </c:extLst>
            </c:dLbl>
            <c:dLbl>
              <c:idx val="2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BF24-47AA-9847-1792349805BB}"/>
                </c:ext>
              </c:extLst>
            </c:dLbl>
            <c:dLbl>
              <c:idx val="3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BF24-47AA-9847-1792349805BB}"/>
                </c:ext>
              </c:extLst>
            </c:dLbl>
            <c:dLbl>
              <c:idx val="3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BF24-47AA-9847-1792349805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Dati!$P$1735:$P$1768</c:f>
              <c:numCache>
                <c:formatCode>General</c:formatCode>
                <c:ptCount val="34"/>
                <c:pt idx="0" formatCode="0.0">
                  <c:v>0.36182856083565162</c:v>
                </c:pt>
                <c:pt idx="2" formatCode="0">
                  <c:v>0.55480291773327928</c:v>
                </c:pt>
                <c:pt idx="3" formatCode="0">
                  <c:v>0</c:v>
                </c:pt>
                <c:pt idx="5" formatCode="0">
                  <c:v>0</c:v>
                </c:pt>
                <c:pt idx="6" formatCode="0">
                  <c:v>0</c:v>
                </c:pt>
                <c:pt idx="7" formatCode="0">
                  <c:v>0.70759631445067595</c:v>
                </c:pt>
                <c:pt idx="8" formatCode="0">
                  <c:v>0</c:v>
                </c:pt>
                <c:pt idx="9" formatCode="0">
                  <c:v>0</c:v>
                </c:pt>
                <c:pt idx="10" formatCode="0">
                  <c:v>1.6336009143310124</c:v>
                </c:pt>
                <c:pt idx="12" formatCode="0">
                  <c:v>0.62571880326180052</c:v>
                </c:pt>
                <c:pt idx="13" formatCode="0">
                  <c:v>0</c:v>
                </c:pt>
                <c:pt idx="15" formatCode="0">
                  <c:v>0</c:v>
                </c:pt>
                <c:pt idx="16" formatCode="0.0">
                  <c:v>0.26841864853232372</c:v>
                </c:pt>
                <c:pt idx="17" formatCode="0">
                  <c:v>0.90149269018303546</c:v>
                </c:pt>
                <c:pt idx="19" formatCode="0">
                  <c:v>0</c:v>
                </c:pt>
                <c:pt idx="20" formatCode="0">
                  <c:v>0</c:v>
                </c:pt>
                <c:pt idx="21" formatCode="0">
                  <c:v>1.5769555719105106</c:v>
                </c:pt>
                <c:pt idx="22" formatCode="0">
                  <c:v>0</c:v>
                </c:pt>
                <c:pt idx="23" formatCode="0">
                  <c:v>1.2914092927557672</c:v>
                </c:pt>
                <c:pt idx="25" formatCode="0">
                  <c:v>0.50457853137766773</c:v>
                </c:pt>
                <c:pt idx="26" formatCode="0">
                  <c:v>0.67812123765615795</c:v>
                </c:pt>
                <c:pt idx="27" formatCode="0">
                  <c:v>0</c:v>
                </c:pt>
                <c:pt idx="28" formatCode="0">
                  <c:v>0</c:v>
                </c:pt>
                <c:pt idx="29" formatCode="0">
                  <c:v>0</c:v>
                </c:pt>
                <c:pt idx="31" formatCode="0">
                  <c:v>0.50457853137766773</c:v>
                </c:pt>
                <c:pt idx="32" formatCode="0">
                  <c:v>0.5054963799340999</c:v>
                </c:pt>
                <c:pt idx="33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F24-47AA-9847-1792349805BB}"/>
            </c:ext>
          </c:extLst>
        </c:ser>
        <c:ser>
          <c:idx val="14"/>
          <c:order val="14"/>
          <c:tx>
            <c:strRef>
              <c:f>Dati!$Q$1734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Dati!$Q$1735:$Q$1768</c:f>
              <c:numCache>
                <c:formatCode>0</c:formatCode>
                <c:ptCount val="34"/>
                <c:pt idx="0">
                  <c:v>11.271772353495361</c:v>
                </c:pt>
                <c:pt idx="1">
                  <c:v>11.633600914331012</c:v>
                </c:pt>
                <c:pt idx="2">
                  <c:v>11.078797996597732</c:v>
                </c:pt>
                <c:pt idx="3">
                  <c:v>11.633600914331012</c:v>
                </c:pt>
                <c:pt idx="4">
                  <c:v>11.633600914331012</c:v>
                </c:pt>
                <c:pt idx="5">
                  <c:v>11.633600914331012</c:v>
                </c:pt>
                <c:pt idx="6">
                  <c:v>11.633600914331012</c:v>
                </c:pt>
                <c:pt idx="7">
                  <c:v>10.926004599880336</c:v>
                </c:pt>
                <c:pt idx="8">
                  <c:v>11.633600914331012</c:v>
                </c:pt>
                <c:pt idx="9">
                  <c:v>11.633600914331012</c:v>
                </c:pt>
                <c:pt idx="10">
                  <c:v>10</c:v>
                </c:pt>
                <c:pt idx="11">
                  <c:v>11.633600914331012</c:v>
                </c:pt>
                <c:pt idx="12">
                  <c:v>11.007882111069211</c:v>
                </c:pt>
                <c:pt idx="13">
                  <c:v>11.633600914331012</c:v>
                </c:pt>
                <c:pt idx="14">
                  <c:v>11.633600914331012</c:v>
                </c:pt>
                <c:pt idx="15">
                  <c:v>11.633600914331012</c:v>
                </c:pt>
                <c:pt idx="16">
                  <c:v>11.365182265798689</c:v>
                </c:pt>
                <c:pt idx="17">
                  <c:v>10.732108224147977</c:v>
                </c:pt>
                <c:pt idx="18">
                  <c:v>11.633600914331012</c:v>
                </c:pt>
                <c:pt idx="19">
                  <c:v>11.633600914331012</c:v>
                </c:pt>
                <c:pt idx="20">
                  <c:v>11.633600914331012</c:v>
                </c:pt>
                <c:pt idx="21">
                  <c:v>10.056645342420502</c:v>
                </c:pt>
                <c:pt idx="22">
                  <c:v>11.633600914331012</c:v>
                </c:pt>
                <c:pt idx="23">
                  <c:v>10.342191621575246</c:v>
                </c:pt>
                <c:pt idx="24">
                  <c:v>11.633600914331012</c:v>
                </c:pt>
                <c:pt idx="25">
                  <c:v>11.129022382953345</c:v>
                </c:pt>
                <c:pt idx="26">
                  <c:v>10.955479676674855</c:v>
                </c:pt>
                <c:pt idx="27">
                  <c:v>11.633600914331012</c:v>
                </c:pt>
                <c:pt idx="28">
                  <c:v>11.633600914331012</c:v>
                </c:pt>
                <c:pt idx="29">
                  <c:v>11.633600914331012</c:v>
                </c:pt>
                <c:pt idx="30">
                  <c:v>11.633600914331012</c:v>
                </c:pt>
                <c:pt idx="31">
                  <c:v>11.129022382953345</c:v>
                </c:pt>
                <c:pt idx="32">
                  <c:v>11.128104534396913</c:v>
                </c:pt>
                <c:pt idx="33">
                  <c:v>11.633600914331012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24-47AA-9847-1792349805BB}"/>
            </c:ext>
          </c:extLst>
        </c:ser>
        <c:ser>
          <c:idx val="15"/>
          <c:order val="15"/>
          <c:tx>
            <c:strRef>
              <c:f>Dati!$R$1734</c:f>
              <c:strCache>
                <c:ptCount val="1"/>
                <c:pt idx="0">
                  <c:v>Citur</c:v>
                </c:pt>
              </c:strCache>
            </c:strRef>
          </c:tx>
          <c:spPr>
            <a:solidFill>
              <a:srgbClr val="FFE699"/>
            </a:solidFill>
          </c:spPr>
          <c:invertIfNegative val="0"/>
          <c:dLbls>
            <c:dLbl>
              <c:idx val="1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BF24-47AA-9847-1792349805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Dati!$B$1735:$B$1768</c:f>
              <c:strCache>
                <c:ptCount val="34"/>
                <c:pt idx="0">
                  <c:v>VISI RESPONDENTI, n=551</c:v>
                </c:pt>
                <c:pt idx="1">
                  <c:v>DZIMUMS</c:v>
                </c:pt>
                <c:pt idx="2">
                  <c:v>Vīrietis, n=355</c:v>
                </c:pt>
                <c:pt idx="3">
                  <c:v>Sieviete, n=196</c:v>
                </c:pt>
                <c:pt idx="4">
                  <c:v>VECUMS</c:v>
                </c:pt>
                <c:pt idx="5">
                  <c:v>18–24 gadi, n=45</c:v>
                </c:pt>
                <c:pt idx="6">
                  <c:v>25–34 gadi, n=97</c:v>
                </c:pt>
                <c:pt idx="7">
                  <c:v>35–44 gadi, n=124</c:v>
                </c:pt>
                <c:pt idx="8">
                  <c:v>45–54 gadi, n=117</c:v>
                </c:pt>
                <c:pt idx="9">
                  <c:v>55–64 gadi, n=99</c:v>
                </c:pt>
                <c:pt idx="10">
                  <c:v>65–75 gadi, n=69</c:v>
                </c:pt>
                <c:pt idx="11">
                  <c:v>SARUNVALODA ĢIMENĒ</c:v>
                </c:pt>
                <c:pt idx="12">
                  <c:v>Latviešu, n=319</c:v>
                </c:pt>
                <c:pt idx="13">
                  <c:v>Krievu, n=229</c:v>
                </c:pt>
                <c:pt idx="14">
                  <c:v>IZGLĪTĪBA</c:v>
                </c:pt>
                <c:pt idx="15">
                  <c:v>Pamatizglītība, n=51</c:v>
                </c:pt>
                <c:pt idx="16">
                  <c:v>Vidējā, vidējā speciālā, n=398</c:v>
                </c:pt>
                <c:pt idx="17">
                  <c:v>Augstākā, n=102</c:v>
                </c:pt>
                <c:pt idx="18">
                  <c:v>IENĀKUMI UZ VIENU CILVĒKU ĢIMENĒ</c:v>
                </c:pt>
                <c:pt idx="19">
                  <c:v>Zemi, n=92</c:v>
                </c:pt>
                <c:pt idx="20">
                  <c:v>Vidēji zemi, n=98</c:v>
                </c:pt>
                <c:pt idx="21">
                  <c:v>Vidēji, n=67</c:v>
                </c:pt>
                <c:pt idx="22">
                  <c:v>Vidēji augsti, n=80</c:v>
                </c:pt>
                <c:pt idx="23">
                  <c:v>Augsti, n=72</c:v>
                </c:pt>
                <c:pt idx="24">
                  <c:v>REĢIONS</c:v>
                </c:pt>
                <c:pt idx="25">
                  <c:v>Rīga, n=185</c:v>
                </c:pt>
                <c:pt idx="26">
                  <c:v>Vidzeme, n=157</c:v>
                </c:pt>
                <c:pt idx="27">
                  <c:v>Kurzeme, n=71</c:v>
                </c:pt>
                <c:pt idx="28">
                  <c:v>Zemgale, n=73</c:v>
                </c:pt>
                <c:pt idx="29">
                  <c:v>Latgale, n=65</c:v>
                </c:pt>
                <c:pt idx="30">
                  <c:v>APDZĪVOTĀS VIETAS TIPS</c:v>
                </c:pt>
                <c:pt idx="31">
                  <c:v>Rīga, n=185</c:v>
                </c:pt>
                <c:pt idx="32">
                  <c:v>Cita pilsēta, n=210</c:v>
                </c:pt>
                <c:pt idx="33">
                  <c:v>Lauki, n=156</c:v>
                </c:pt>
              </c:strCache>
            </c:strRef>
          </c:cat>
          <c:val>
            <c:numRef>
              <c:f>Dati!$R$1735:$R$1768</c:f>
              <c:numCache>
                <c:formatCode>General</c:formatCode>
                <c:ptCount val="34"/>
                <c:pt idx="0" formatCode="0">
                  <c:v>6.2262852966550088</c:v>
                </c:pt>
                <c:pt idx="2" formatCode="0">
                  <c:v>7.0357646164010221</c:v>
                </c:pt>
                <c:pt idx="3" formatCode="0">
                  <c:v>4.7085046858078368</c:v>
                </c:pt>
                <c:pt idx="5" formatCode="0">
                  <c:v>8.3756161807918001</c:v>
                </c:pt>
                <c:pt idx="6" formatCode="0">
                  <c:v>6.9949525946192148</c:v>
                </c:pt>
                <c:pt idx="7" formatCode="0">
                  <c:v>5.4819955550509407</c:v>
                </c:pt>
                <c:pt idx="8" formatCode="0">
                  <c:v>5.0569206415841634</c:v>
                </c:pt>
                <c:pt idx="9" formatCode="0">
                  <c:v>6.2810449869554974</c:v>
                </c:pt>
                <c:pt idx="10" formatCode="0">
                  <c:v>7.1422108143319365</c:v>
                </c:pt>
                <c:pt idx="12" formatCode="0">
                  <c:v>6.097199135334586</c:v>
                </c:pt>
                <c:pt idx="13" formatCode="0">
                  <c:v>6.4869792750289701</c:v>
                </c:pt>
                <c:pt idx="15" formatCode="0">
                  <c:v>2.2045506134033421</c:v>
                </c:pt>
                <c:pt idx="16" formatCode="0">
                  <c:v>7.3723702549253831</c:v>
                </c:pt>
                <c:pt idx="17" formatCode="0">
                  <c:v>3.799544144565739</c:v>
                </c:pt>
                <c:pt idx="19" formatCode="0">
                  <c:v>6.7901272973235924</c:v>
                </c:pt>
                <c:pt idx="20" formatCode="0">
                  <c:v>7.0524041648694489</c:v>
                </c:pt>
                <c:pt idx="21" formatCode="0">
                  <c:v>5.4616130283601372</c:v>
                </c:pt>
                <c:pt idx="22" formatCode="0">
                  <c:v>7.0116773526415779</c:v>
                </c:pt>
                <c:pt idx="23" formatCode="0">
                  <c:v>2.7811446789510352</c:v>
                </c:pt>
                <c:pt idx="25" formatCode="0">
                  <c:v>7.485691901528666</c:v>
                </c:pt>
                <c:pt idx="26" formatCode="0">
                  <c:v>5.7685574933523744</c:v>
                </c:pt>
                <c:pt idx="27" formatCode="0">
                  <c:v>4.2013853219101414</c:v>
                </c:pt>
                <c:pt idx="28" formatCode="0">
                  <c:v>7.4100877484318142</c:v>
                </c:pt>
                <c:pt idx="29" formatCode="0">
                  <c:v>4.7102569447896876</c:v>
                </c:pt>
                <c:pt idx="31" formatCode="0">
                  <c:v>7.485691901528666</c:v>
                </c:pt>
                <c:pt idx="32" formatCode="0">
                  <c:v>6.5052239681279129</c:v>
                </c:pt>
                <c:pt idx="33" formatCode="0">
                  <c:v>4.3677720115248553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F24-47AA-9847-1792349805B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646168736"/>
        <c:axId val="646162856"/>
      </c:barChart>
      <c:catAx>
        <c:axId val="6461687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16285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646162856"/>
        <c:scaling>
          <c:orientation val="minMax"/>
          <c:max val="235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646168736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21072986649440137"/>
          <c:y val="8.4435241529562013E-2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4128714470284238"/>
          <c:y val="0.12791394335511982"/>
          <c:w val="0.75871285529715748"/>
          <c:h val="0.857707722935917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Dati!$C$1813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Dati!$C$1814:$C$1847</c:f>
              <c:numCache>
                <c:formatCode>General</c:formatCode>
                <c:ptCount val="3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3-42EB-8098-E2AA30CEC416}"/>
            </c:ext>
          </c:extLst>
        </c:ser>
        <c:ser>
          <c:idx val="1"/>
          <c:order val="1"/>
          <c:tx>
            <c:strRef>
              <c:f>Dati!$D$1813</c:f>
              <c:strCache>
                <c:ptCount val="1"/>
                <c:pt idx="0">
                  <c:v>Vispārējā mazumtirdzniecības veikalā / kioskā / degvielas uzpildes stacijā Latvijā</c:v>
                </c:pt>
              </c:strCache>
            </c:strRef>
          </c:tx>
          <c:spPr>
            <a:solidFill>
              <a:srgbClr val="66180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Dati!$D$1814:$D$1847</c:f>
              <c:numCache>
                <c:formatCode>General</c:formatCode>
                <c:ptCount val="34"/>
                <c:pt idx="0" formatCode="0">
                  <c:v>66.891399192013452</c:v>
                </c:pt>
                <c:pt idx="2" formatCode="0">
                  <c:v>56.218411382573855</c:v>
                </c:pt>
                <c:pt idx="3" formatCode="0">
                  <c:v>74.860056437857054</c:v>
                </c:pt>
                <c:pt idx="5" formatCode="0">
                  <c:v>73.885173652358063</c:v>
                </c:pt>
                <c:pt idx="6" formatCode="0">
                  <c:v>72.337251282108141</c:v>
                </c:pt>
                <c:pt idx="7" formatCode="0">
                  <c:v>58.065871297587719</c:v>
                </c:pt>
                <c:pt idx="8" formatCode="0">
                  <c:v>63.239821710319454</c:v>
                </c:pt>
                <c:pt idx="9" formatCode="0">
                  <c:v>61.979886522019967</c:v>
                </c:pt>
                <c:pt idx="10" formatCode="0">
                  <c:v>50.813714146099414</c:v>
                </c:pt>
                <c:pt idx="12" formatCode="0">
                  <c:v>76.241650020886127</c:v>
                </c:pt>
                <c:pt idx="13" formatCode="0">
                  <c:v>48.880190903341543</c:v>
                </c:pt>
                <c:pt idx="15" formatCode="0">
                  <c:v>52.989385325848581</c:v>
                </c:pt>
                <c:pt idx="16" formatCode="0">
                  <c:v>66.086688911841733</c:v>
                </c:pt>
                <c:pt idx="17" formatCode="0">
                  <c:v>73.787778345125432</c:v>
                </c:pt>
                <c:pt idx="19" formatCode="0">
                  <c:v>47.162975474750439</c:v>
                </c:pt>
                <c:pt idx="20" formatCode="0">
                  <c:v>69.143629756853343</c:v>
                </c:pt>
                <c:pt idx="21" formatCode="0">
                  <c:v>63.629054525328712</c:v>
                </c:pt>
                <c:pt idx="22" formatCode="0">
                  <c:v>62.331019799515261</c:v>
                </c:pt>
                <c:pt idx="23" formatCode="0">
                  <c:v>73.006934296478434</c:v>
                </c:pt>
                <c:pt idx="25" formatCode="0">
                  <c:v>65.139398475067068</c:v>
                </c:pt>
                <c:pt idx="26" formatCode="0">
                  <c:v>76.489683059205703</c:v>
                </c:pt>
                <c:pt idx="27" formatCode="0">
                  <c:v>70.290721847076384</c:v>
                </c:pt>
                <c:pt idx="28" formatCode="0">
                  <c:v>66.388513489800886</c:v>
                </c:pt>
                <c:pt idx="29" formatCode="0">
                  <c:v>32.219314040878757</c:v>
                </c:pt>
                <c:pt idx="31" formatCode="0">
                  <c:v>65.139398475067068</c:v>
                </c:pt>
                <c:pt idx="32" formatCode="0">
                  <c:v>63.453995786454492</c:v>
                </c:pt>
                <c:pt idx="33" formatCode="0">
                  <c:v>78.395235787928641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A3-42EB-8098-E2AA30CEC416}"/>
            </c:ext>
          </c:extLst>
        </c:ser>
        <c:ser>
          <c:idx val="2"/>
          <c:order val="2"/>
          <c:tx>
            <c:strRef>
              <c:f>Dati!$E$1813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Dati!$E$1814:$E$1847</c:f>
              <c:numCache>
                <c:formatCode>0</c:formatCode>
                <c:ptCount val="34"/>
                <c:pt idx="0">
                  <c:v>16.503836595915189</c:v>
                </c:pt>
                <c:pt idx="1">
                  <c:v>83.395235787928641</c:v>
                </c:pt>
                <c:pt idx="2">
                  <c:v>27.176824405354786</c:v>
                </c:pt>
                <c:pt idx="3">
                  <c:v>8.5351793500715871</c:v>
                </c:pt>
                <c:pt idx="4">
                  <c:v>83.395235787928641</c:v>
                </c:pt>
                <c:pt idx="5">
                  <c:v>9.5100621355705783</c:v>
                </c:pt>
                <c:pt idx="6">
                  <c:v>11.0579845058205</c:v>
                </c:pt>
                <c:pt idx="7">
                  <c:v>25.329364490340922</c:v>
                </c:pt>
                <c:pt idx="8">
                  <c:v>20.155414077609187</c:v>
                </c:pt>
                <c:pt idx="9">
                  <c:v>21.415349265908674</c:v>
                </c:pt>
                <c:pt idx="10">
                  <c:v>32.581521641829227</c:v>
                </c:pt>
                <c:pt idx="11">
                  <c:v>83.395235787928641</c:v>
                </c:pt>
                <c:pt idx="12">
                  <c:v>7.1535857670425145</c:v>
                </c:pt>
                <c:pt idx="13">
                  <c:v>34.515044884587098</c:v>
                </c:pt>
                <c:pt idx="14">
                  <c:v>83.395235787928641</c:v>
                </c:pt>
                <c:pt idx="15">
                  <c:v>30.40585046208006</c:v>
                </c:pt>
                <c:pt idx="16">
                  <c:v>17.308546876086908</c:v>
                </c:pt>
                <c:pt idx="17">
                  <c:v>9.6074574428032093</c:v>
                </c:pt>
                <c:pt idx="18">
                  <c:v>83.395235787928641</c:v>
                </c:pt>
                <c:pt idx="19">
                  <c:v>36.232260313178202</c:v>
                </c:pt>
                <c:pt idx="20">
                  <c:v>14.251606031075298</c:v>
                </c:pt>
                <c:pt idx="21">
                  <c:v>19.766181262599929</c:v>
                </c:pt>
                <c:pt idx="22">
                  <c:v>21.06421598841338</c:v>
                </c:pt>
                <c:pt idx="23">
                  <c:v>10.388301491450207</c:v>
                </c:pt>
                <c:pt idx="24">
                  <c:v>83.395235787928641</c:v>
                </c:pt>
                <c:pt idx="25">
                  <c:v>18.255837312861573</c:v>
                </c:pt>
                <c:pt idx="26">
                  <c:v>6.9055527287229381</c:v>
                </c:pt>
                <c:pt idx="27">
                  <c:v>13.104513940852257</c:v>
                </c:pt>
                <c:pt idx="28">
                  <c:v>17.006722298127755</c:v>
                </c:pt>
                <c:pt idx="29">
                  <c:v>51.175921747049884</c:v>
                </c:pt>
                <c:pt idx="30">
                  <c:v>83.395235787928641</c:v>
                </c:pt>
                <c:pt idx="31">
                  <c:v>18.255837312861573</c:v>
                </c:pt>
                <c:pt idx="32">
                  <c:v>19.941240001474149</c:v>
                </c:pt>
                <c:pt idx="3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A3-42EB-8098-E2AA30CEC416}"/>
            </c:ext>
          </c:extLst>
        </c:ser>
        <c:ser>
          <c:idx val="3"/>
          <c:order val="3"/>
          <c:tx>
            <c:strRef>
              <c:f>Dati!$F$1813</c:f>
              <c:strCache>
                <c:ptCount val="1"/>
                <c:pt idx="0">
                  <c:v>Specializētā veikalā Latvijā (t. i., tirgo tikai bezdūmu produktus)</c:v>
                </c:pt>
              </c:strCache>
            </c:strRef>
          </c:tx>
          <c:spPr>
            <a:solidFill>
              <a:srgbClr val="CF3117"/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ACA-4F4E-826F-4B012A6AEB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Dati!$F$1814:$F$1847</c:f>
              <c:numCache>
                <c:formatCode>General</c:formatCode>
                <c:ptCount val="34"/>
                <c:pt idx="0" formatCode="0">
                  <c:v>47.904342734516419</c:v>
                </c:pt>
                <c:pt idx="2" formatCode="0">
                  <c:v>51.442100524245411</c:v>
                </c:pt>
                <c:pt idx="3" formatCode="0">
                  <c:v>45.262984967740955</c:v>
                </c:pt>
                <c:pt idx="5" formatCode="0">
                  <c:v>44.274505165514768</c:v>
                </c:pt>
                <c:pt idx="6" formatCode="0">
                  <c:v>50.920420391846925</c:v>
                </c:pt>
                <c:pt idx="7" formatCode="0">
                  <c:v>59.3366113500878</c:v>
                </c:pt>
                <c:pt idx="8" formatCode="0">
                  <c:v>31.346680049833672</c:v>
                </c:pt>
                <c:pt idx="9" formatCode="0">
                  <c:v>30.88263283318091</c:v>
                </c:pt>
                <c:pt idx="10" formatCode="0">
                  <c:v>0</c:v>
                </c:pt>
                <c:pt idx="12" formatCode="0">
                  <c:v>40.331618520441729</c:v>
                </c:pt>
                <c:pt idx="13" formatCode="0">
                  <c:v>62.491535701703775</c:v>
                </c:pt>
                <c:pt idx="15" formatCode="0">
                  <c:v>35.870751116801131</c:v>
                </c:pt>
                <c:pt idx="16" formatCode="0">
                  <c:v>46.904297315823264</c:v>
                </c:pt>
                <c:pt idx="17" formatCode="0">
                  <c:v>54.775954550405174</c:v>
                </c:pt>
                <c:pt idx="19" formatCode="0">
                  <c:v>41.718504902877605</c:v>
                </c:pt>
                <c:pt idx="20" formatCode="0">
                  <c:v>47.987416117312421</c:v>
                </c:pt>
                <c:pt idx="21" formatCode="0">
                  <c:v>56.388026446477326</c:v>
                </c:pt>
                <c:pt idx="22" formatCode="0">
                  <c:v>61.315968033876949</c:v>
                </c:pt>
                <c:pt idx="23" formatCode="0">
                  <c:v>45.681484203690232</c:v>
                </c:pt>
                <c:pt idx="25" formatCode="0">
                  <c:v>60.904177391889675</c:v>
                </c:pt>
                <c:pt idx="26" formatCode="0">
                  <c:v>32.968870855079977</c:v>
                </c:pt>
                <c:pt idx="27" formatCode="0">
                  <c:v>41.689149691881894</c:v>
                </c:pt>
                <c:pt idx="28" formatCode="0">
                  <c:v>32.802217542309158</c:v>
                </c:pt>
                <c:pt idx="29" formatCode="0">
                  <c:v>58.903142765265876</c:v>
                </c:pt>
                <c:pt idx="31" formatCode="0">
                  <c:v>60.904177391889675</c:v>
                </c:pt>
                <c:pt idx="32" formatCode="0">
                  <c:v>46.786054795108512</c:v>
                </c:pt>
                <c:pt idx="33" formatCode="0">
                  <c:v>17.931622650677333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A3-42EB-8098-E2AA30CEC416}"/>
            </c:ext>
          </c:extLst>
        </c:ser>
        <c:ser>
          <c:idx val="4"/>
          <c:order val="4"/>
          <c:tx>
            <c:strRef>
              <c:f>Dati!$G$1813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Dati!$G$1814:$G$1847</c:f>
              <c:numCache>
                <c:formatCode>0</c:formatCode>
                <c:ptCount val="34"/>
                <c:pt idx="0">
                  <c:v>19.587192967187356</c:v>
                </c:pt>
                <c:pt idx="1">
                  <c:v>67.491535701703782</c:v>
                </c:pt>
                <c:pt idx="2">
                  <c:v>16.049435177458363</c:v>
                </c:pt>
                <c:pt idx="3">
                  <c:v>22.22855073396282</c:v>
                </c:pt>
                <c:pt idx="4">
                  <c:v>67.491535701703782</c:v>
                </c:pt>
                <c:pt idx="5">
                  <c:v>23.217030536189007</c:v>
                </c:pt>
                <c:pt idx="6">
                  <c:v>16.57111530985685</c:v>
                </c:pt>
                <c:pt idx="7">
                  <c:v>8.1549243516159748</c:v>
                </c:pt>
                <c:pt idx="8">
                  <c:v>36.144855651870103</c:v>
                </c:pt>
                <c:pt idx="9">
                  <c:v>36.608902868522861</c:v>
                </c:pt>
                <c:pt idx="10">
                  <c:v>67.491535701703782</c:v>
                </c:pt>
                <c:pt idx="11">
                  <c:v>67.491535701703782</c:v>
                </c:pt>
                <c:pt idx="12">
                  <c:v>27.159917181262045</c:v>
                </c:pt>
                <c:pt idx="13">
                  <c:v>5</c:v>
                </c:pt>
                <c:pt idx="14">
                  <c:v>67.491535701703782</c:v>
                </c:pt>
                <c:pt idx="15">
                  <c:v>31.620784584902644</c:v>
                </c:pt>
                <c:pt idx="16">
                  <c:v>20.587238385880511</c:v>
                </c:pt>
                <c:pt idx="17">
                  <c:v>12.715581151298601</c:v>
                </c:pt>
                <c:pt idx="18">
                  <c:v>67.491535701703782</c:v>
                </c:pt>
                <c:pt idx="19">
                  <c:v>25.77303079882617</c:v>
                </c:pt>
                <c:pt idx="20">
                  <c:v>19.504119584391354</c:v>
                </c:pt>
                <c:pt idx="21">
                  <c:v>11.103509255226449</c:v>
                </c:pt>
                <c:pt idx="22">
                  <c:v>6.1755676678268259</c:v>
                </c:pt>
                <c:pt idx="23">
                  <c:v>21.810051498013543</c:v>
                </c:pt>
                <c:pt idx="24">
                  <c:v>67.491535701703782</c:v>
                </c:pt>
                <c:pt idx="25">
                  <c:v>6.5873583098140998</c:v>
                </c:pt>
                <c:pt idx="26">
                  <c:v>34.522664846623798</c:v>
                </c:pt>
                <c:pt idx="27">
                  <c:v>25.80238600982188</c:v>
                </c:pt>
                <c:pt idx="28">
                  <c:v>34.689318159394617</c:v>
                </c:pt>
                <c:pt idx="29">
                  <c:v>8.5883929364378986</c:v>
                </c:pt>
                <c:pt idx="30">
                  <c:v>67.491535701703782</c:v>
                </c:pt>
                <c:pt idx="31">
                  <c:v>6.5873583098140998</c:v>
                </c:pt>
                <c:pt idx="32">
                  <c:v>20.705480906595263</c:v>
                </c:pt>
                <c:pt idx="33">
                  <c:v>49.559913051026442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A3-42EB-8098-E2AA30CEC416}"/>
            </c:ext>
          </c:extLst>
        </c:ser>
        <c:ser>
          <c:idx val="5"/>
          <c:order val="5"/>
          <c:tx>
            <c:strRef>
              <c:f>Dati!$H$1813</c:f>
              <c:strCache>
                <c:ptCount val="1"/>
                <c:pt idx="0">
                  <c:v>Pērk no draugiem, paziņām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dLbl>
              <c:idx val="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A3-42EB-8098-E2AA30CEC4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Dati!$H$1814:$H$1847</c:f>
              <c:numCache>
                <c:formatCode>General</c:formatCode>
                <c:ptCount val="34"/>
                <c:pt idx="0" formatCode="0">
                  <c:v>7.4162576621721321</c:v>
                </c:pt>
                <c:pt idx="2" formatCode="0">
                  <c:v>7.1775368197276563</c:v>
                </c:pt>
                <c:pt idx="3" formatCode="0">
                  <c:v>7.5944912182150484</c:v>
                </c:pt>
                <c:pt idx="5" formatCode="0">
                  <c:v>12.858489388991655</c:v>
                </c:pt>
                <c:pt idx="6" formatCode="0">
                  <c:v>3.0652806482162567</c:v>
                </c:pt>
                <c:pt idx="7" formatCode="0">
                  <c:v>6.6457227098750851</c:v>
                </c:pt>
                <c:pt idx="8" formatCode="0">
                  <c:v>5.1206229807539003</c:v>
                </c:pt>
                <c:pt idx="9" formatCode="0">
                  <c:v>7.7510212975778314</c:v>
                </c:pt>
                <c:pt idx="10" formatCode="0">
                  <c:v>23.48644182756475</c:v>
                </c:pt>
                <c:pt idx="12" formatCode="0">
                  <c:v>7.0932935548449407</c:v>
                </c:pt>
                <c:pt idx="13" formatCode="0">
                  <c:v>8.0383772088342251</c:v>
                </c:pt>
                <c:pt idx="15" formatCode="0">
                  <c:v>0</c:v>
                </c:pt>
                <c:pt idx="16" formatCode="0">
                  <c:v>8.1192475219442066</c:v>
                </c:pt>
                <c:pt idx="17" formatCode="0">
                  <c:v>7.7296120413486014</c:v>
                </c:pt>
                <c:pt idx="19" formatCode="0">
                  <c:v>5.775380988493592</c:v>
                </c:pt>
                <c:pt idx="20" formatCode="0">
                  <c:v>11.373010344229412</c:v>
                </c:pt>
                <c:pt idx="21" formatCode="0">
                  <c:v>7.0117720649993789</c:v>
                </c:pt>
                <c:pt idx="22" formatCode="0">
                  <c:v>12.416167576736814</c:v>
                </c:pt>
                <c:pt idx="23" formatCode="0">
                  <c:v>4.7649588849604472</c:v>
                </c:pt>
                <c:pt idx="25" formatCode="0">
                  <c:v>4.9979312718393629</c:v>
                </c:pt>
                <c:pt idx="26" formatCode="0">
                  <c:v>11.864574901291464</c:v>
                </c:pt>
                <c:pt idx="27" formatCode="0">
                  <c:v>0</c:v>
                </c:pt>
                <c:pt idx="28" formatCode="0">
                  <c:v>13.700850287323881</c:v>
                </c:pt>
                <c:pt idx="29" formatCode="0">
                  <c:v>8.061355848748784</c:v>
                </c:pt>
                <c:pt idx="31" formatCode="0">
                  <c:v>4.9979312718393629</c:v>
                </c:pt>
                <c:pt idx="32" formatCode="0">
                  <c:v>9.2143268294000844</c:v>
                </c:pt>
                <c:pt idx="33" formatCode="0">
                  <c:v>9.6842422088887865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A3-42EB-8098-E2AA30CEC416}"/>
            </c:ext>
          </c:extLst>
        </c:ser>
        <c:ser>
          <c:idx val="6"/>
          <c:order val="6"/>
          <c:tx>
            <c:strRef>
              <c:f>Dati!$I$1813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Dati!$I$1814:$I$1847</c:f>
              <c:numCache>
                <c:formatCode>0</c:formatCode>
                <c:ptCount val="34"/>
                <c:pt idx="0">
                  <c:v>21.070184165392618</c:v>
                </c:pt>
                <c:pt idx="1">
                  <c:v>28.48644182756475</c:v>
                </c:pt>
                <c:pt idx="2">
                  <c:v>21.308905007837094</c:v>
                </c:pt>
                <c:pt idx="3">
                  <c:v>20.891950609349703</c:v>
                </c:pt>
                <c:pt idx="4">
                  <c:v>28.48644182756475</c:v>
                </c:pt>
                <c:pt idx="5">
                  <c:v>15.627952438573095</c:v>
                </c:pt>
                <c:pt idx="6">
                  <c:v>25.421161179348495</c:v>
                </c:pt>
                <c:pt idx="7">
                  <c:v>21.840719117689666</c:v>
                </c:pt>
                <c:pt idx="8">
                  <c:v>23.36581884681085</c:v>
                </c:pt>
                <c:pt idx="9">
                  <c:v>20.735420529986918</c:v>
                </c:pt>
                <c:pt idx="10">
                  <c:v>5</c:v>
                </c:pt>
                <c:pt idx="11">
                  <c:v>28.48644182756475</c:v>
                </c:pt>
                <c:pt idx="12">
                  <c:v>21.393148272719809</c:v>
                </c:pt>
                <c:pt idx="13">
                  <c:v>20.448064618730527</c:v>
                </c:pt>
                <c:pt idx="14">
                  <c:v>28.48644182756475</c:v>
                </c:pt>
                <c:pt idx="15">
                  <c:v>28.48644182756475</c:v>
                </c:pt>
                <c:pt idx="16">
                  <c:v>20.367194305620544</c:v>
                </c:pt>
                <c:pt idx="17">
                  <c:v>20.756829786216148</c:v>
                </c:pt>
                <c:pt idx="18">
                  <c:v>28.48644182756475</c:v>
                </c:pt>
                <c:pt idx="19">
                  <c:v>22.711060839071159</c:v>
                </c:pt>
                <c:pt idx="20">
                  <c:v>17.11343148333534</c:v>
                </c:pt>
                <c:pt idx="21">
                  <c:v>21.47466976256537</c:v>
                </c:pt>
                <c:pt idx="22">
                  <c:v>16.070274250827936</c:v>
                </c:pt>
                <c:pt idx="23">
                  <c:v>23.721482942604304</c:v>
                </c:pt>
                <c:pt idx="24">
                  <c:v>28.48644182756475</c:v>
                </c:pt>
                <c:pt idx="25">
                  <c:v>23.488510555725387</c:v>
                </c:pt>
                <c:pt idx="26">
                  <c:v>16.621866926273285</c:v>
                </c:pt>
                <c:pt idx="27">
                  <c:v>28.48644182756475</c:v>
                </c:pt>
                <c:pt idx="28">
                  <c:v>14.785591540240869</c:v>
                </c:pt>
                <c:pt idx="29">
                  <c:v>20.425085978815964</c:v>
                </c:pt>
                <c:pt idx="30">
                  <c:v>28.48644182756475</c:v>
                </c:pt>
                <c:pt idx="31">
                  <c:v>23.488510555725387</c:v>
                </c:pt>
                <c:pt idx="32">
                  <c:v>19.272114998164668</c:v>
                </c:pt>
                <c:pt idx="33">
                  <c:v>18.802199618675964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7A3-42EB-8098-E2AA30CEC416}"/>
            </c:ext>
          </c:extLst>
        </c:ser>
        <c:ser>
          <c:idx val="7"/>
          <c:order val="7"/>
          <c:tx>
            <c:strRef>
              <c:f>Dati!$J$1813</c:f>
              <c:strCache>
                <c:ptCount val="1"/>
                <c:pt idx="0">
                  <c:v>Pasūta internetveikalā ārvalstīs</c:v>
                </c:pt>
              </c:strCache>
            </c:strRef>
          </c:tx>
          <c:spPr>
            <a:solidFill>
              <a:srgbClr val="F4A698"/>
            </a:solidFill>
          </c:spPr>
          <c:invertIfNegative val="0"/>
          <c:dLbls>
            <c:dLbl>
              <c:idx val="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A7A3-42EB-8098-E2AA30CEC416}"/>
                </c:ext>
              </c:extLst>
            </c:dLbl>
            <c:dLbl>
              <c:idx val="1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A7A3-42EB-8098-E2AA30CEC416}"/>
                </c:ext>
              </c:extLst>
            </c:dLbl>
            <c:dLbl>
              <c:idx val="1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A7A3-42EB-8098-E2AA30CEC4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Dati!$J$1814:$J$1847</c:f>
              <c:numCache>
                <c:formatCode>General</c:formatCode>
                <c:ptCount val="34"/>
                <c:pt idx="0" formatCode="0">
                  <c:v>3.7515099372298439</c:v>
                </c:pt>
                <c:pt idx="2" formatCode="0">
                  <c:v>6.5358702253044818</c:v>
                </c:pt>
                <c:pt idx="3" formatCode="0">
                  <c:v>1.6726531840176424</c:v>
                </c:pt>
                <c:pt idx="5" formatCode="0">
                  <c:v>5.448267614140736</c:v>
                </c:pt>
                <c:pt idx="6" formatCode="0">
                  <c:v>3.3568778862150688</c:v>
                </c:pt>
                <c:pt idx="7" formatCode="0">
                  <c:v>4.7422307435409579</c:v>
                </c:pt>
                <c:pt idx="8" formatCode="0">
                  <c:v>0</c:v>
                </c:pt>
                <c:pt idx="9" formatCode="0">
                  <c:v>0</c:v>
                </c:pt>
                <c:pt idx="10" formatCode="0">
                  <c:v>0</c:v>
                </c:pt>
                <c:pt idx="12" formatCode="0">
                  <c:v>2.1500537342939516</c:v>
                </c:pt>
                <c:pt idx="13" formatCode="0">
                  <c:v>6.8363642116409702</c:v>
                </c:pt>
                <c:pt idx="15" formatCode="0">
                  <c:v>12.460628958592414</c:v>
                </c:pt>
                <c:pt idx="16" formatCode="0">
                  <c:v>3.3808186587738831</c:v>
                </c:pt>
                <c:pt idx="17" formatCode="0">
                  <c:v>2.0315123352411795</c:v>
                </c:pt>
                <c:pt idx="19" formatCode="0">
                  <c:v>6.0394748627652897</c:v>
                </c:pt>
                <c:pt idx="20" formatCode="0">
                  <c:v>3.9834003789271422</c:v>
                </c:pt>
                <c:pt idx="21" formatCode="0">
                  <c:v>0</c:v>
                </c:pt>
                <c:pt idx="22" formatCode="0">
                  <c:v>2.7657806953289503</c:v>
                </c:pt>
                <c:pt idx="23" formatCode="0">
                  <c:v>7.2991485455210592</c:v>
                </c:pt>
                <c:pt idx="25" formatCode="0">
                  <c:v>6.2978053848775195</c:v>
                </c:pt>
                <c:pt idx="26" formatCode="0">
                  <c:v>0</c:v>
                </c:pt>
                <c:pt idx="27" formatCode="0">
                  <c:v>3.9601319737184988</c:v>
                </c:pt>
                <c:pt idx="28" formatCode="0">
                  <c:v>0</c:v>
                </c:pt>
                <c:pt idx="29" formatCode="0">
                  <c:v>8.3974454661319164</c:v>
                </c:pt>
                <c:pt idx="31" formatCode="0">
                  <c:v>6.2978053848775195</c:v>
                </c:pt>
                <c:pt idx="32" formatCode="0">
                  <c:v>2.5137312986980067</c:v>
                </c:pt>
                <c:pt idx="33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7A3-42EB-8098-E2AA30CEC416}"/>
            </c:ext>
          </c:extLst>
        </c:ser>
        <c:ser>
          <c:idx val="8"/>
          <c:order val="8"/>
          <c:tx>
            <c:strRef>
              <c:f>Dati!$K$1813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Dati!$K$1814:$K$1847</c:f>
              <c:numCache>
                <c:formatCode>0</c:formatCode>
                <c:ptCount val="34"/>
                <c:pt idx="0">
                  <c:v>13.70911902136257</c:v>
                </c:pt>
                <c:pt idx="1">
                  <c:v>17.460628958592416</c:v>
                </c:pt>
                <c:pt idx="2">
                  <c:v>10.924758733287932</c:v>
                </c:pt>
                <c:pt idx="3">
                  <c:v>15.787975774574772</c:v>
                </c:pt>
                <c:pt idx="4">
                  <c:v>17.460628958592416</c:v>
                </c:pt>
                <c:pt idx="5">
                  <c:v>12.012361344451678</c:v>
                </c:pt>
                <c:pt idx="6">
                  <c:v>14.103751072377346</c:v>
                </c:pt>
                <c:pt idx="7">
                  <c:v>12.718398215051456</c:v>
                </c:pt>
                <c:pt idx="8">
                  <c:v>17.460628958592416</c:v>
                </c:pt>
                <c:pt idx="9">
                  <c:v>17.460628958592416</c:v>
                </c:pt>
                <c:pt idx="10">
                  <c:v>17.460628958592416</c:v>
                </c:pt>
                <c:pt idx="11">
                  <c:v>17.460628958592416</c:v>
                </c:pt>
                <c:pt idx="12">
                  <c:v>15.310575224298463</c:v>
                </c:pt>
                <c:pt idx="13">
                  <c:v>10.624264746951443</c:v>
                </c:pt>
                <c:pt idx="14">
                  <c:v>17.460628958592416</c:v>
                </c:pt>
                <c:pt idx="15">
                  <c:v>5</c:v>
                </c:pt>
                <c:pt idx="16">
                  <c:v>14.079810299818531</c:v>
                </c:pt>
                <c:pt idx="17">
                  <c:v>15.429116623351234</c:v>
                </c:pt>
                <c:pt idx="18">
                  <c:v>17.460628958592416</c:v>
                </c:pt>
                <c:pt idx="19">
                  <c:v>11.421154095827124</c:v>
                </c:pt>
                <c:pt idx="20">
                  <c:v>13.477228579665272</c:v>
                </c:pt>
                <c:pt idx="21">
                  <c:v>17.460628958592416</c:v>
                </c:pt>
                <c:pt idx="22">
                  <c:v>14.694848263263463</c:v>
                </c:pt>
                <c:pt idx="23">
                  <c:v>10.161480413071356</c:v>
                </c:pt>
                <c:pt idx="24">
                  <c:v>17.460628958592416</c:v>
                </c:pt>
                <c:pt idx="25">
                  <c:v>11.162823573714896</c:v>
                </c:pt>
                <c:pt idx="26">
                  <c:v>17.460628958592416</c:v>
                </c:pt>
                <c:pt idx="27">
                  <c:v>13.500496984873916</c:v>
                </c:pt>
                <c:pt idx="28">
                  <c:v>17.460628958592416</c:v>
                </c:pt>
                <c:pt idx="29">
                  <c:v>9.0631834924604977</c:v>
                </c:pt>
                <c:pt idx="30">
                  <c:v>17.460628958592416</c:v>
                </c:pt>
                <c:pt idx="31">
                  <c:v>11.162823573714896</c:v>
                </c:pt>
                <c:pt idx="32">
                  <c:v>14.946897659894407</c:v>
                </c:pt>
                <c:pt idx="33">
                  <c:v>17.460628958592416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7A3-42EB-8098-E2AA30CEC416}"/>
            </c:ext>
          </c:extLst>
        </c:ser>
        <c:ser>
          <c:idx val="9"/>
          <c:order val="9"/>
          <c:tx>
            <c:strRef>
              <c:f>Dati!$L$1813</c:f>
              <c:strCache>
                <c:ptCount val="1"/>
                <c:pt idx="0">
                  <c:v>Pasūta internetveikalā Latvijā</c:v>
                </c:pt>
              </c:strCache>
            </c:strRef>
          </c:tx>
          <c:spPr>
            <a:solidFill>
              <a:srgbClr val="174115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A7A3-42EB-8098-E2AA30CEC41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A7A3-42EB-8098-E2AA30CEC41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7A3-42EB-8098-E2AA30CEC41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A7A3-42EB-8098-E2AA30CEC416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7A3-42EB-8098-E2AA30CEC416}"/>
                </c:ext>
              </c:extLst>
            </c:dLbl>
            <c:dLbl>
              <c:idx val="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7A3-42EB-8098-E2AA30CEC41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7A3-42EB-8098-E2AA30CEC416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7-A7A3-42EB-8098-E2AA30CEC416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7A3-42EB-8098-E2AA30CEC416}"/>
                </c:ext>
              </c:extLst>
            </c:dLbl>
            <c:dLbl>
              <c:idx val="1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7A3-42EB-8098-E2AA30CEC416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A7A3-42EB-8098-E2AA30CEC416}"/>
                </c:ext>
              </c:extLst>
            </c:dLbl>
            <c:dLbl>
              <c:idx val="1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A7A3-42EB-8098-E2AA30CEC416}"/>
                </c:ext>
              </c:extLst>
            </c:dLbl>
            <c:dLbl>
              <c:idx val="1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7A3-42EB-8098-E2AA30CEC416}"/>
                </c:ext>
              </c:extLst>
            </c:dLbl>
            <c:dLbl>
              <c:idx val="2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7A3-42EB-8098-E2AA30CEC416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A7A3-42EB-8098-E2AA30CEC416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A7A3-42EB-8098-E2AA30CEC416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A7A3-42EB-8098-E2AA30CEC416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7A3-42EB-8098-E2AA30CEC416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A7A3-42EB-8098-E2AA30CEC416}"/>
                </c:ext>
              </c:extLst>
            </c:dLbl>
            <c:dLbl>
              <c:idx val="2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A7A3-42EB-8098-E2AA30CEC416}"/>
                </c:ext>
              </c:extLst>
            </c:dLbl>
            <c:dLbl>
              <c:idx val="2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7A3-42EB-8098-E2AA30CEC416}"/>
                </c:ext>
              </c:extLst>
            </c:dLbl>
            <c:dLbl>
              <c:idx val="2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7A3-42EB-8098-E2AA30CEC416}"/>
                </c:ext>
              </c:extLst>
            </c:dLbl>
            <c:dLbl>
              <c:idx val="3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7A3-42EB-8098-E2AA30CEC416}"/>
                </c:ext>
              </c:extLst>
            </c:dLbl>
            <c:dLbl>
              <c:idx val="3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A7A3-42EB-8098-E2AA30CEC4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Dati!$L$1814:$L$1847</c:f>
              <c:numCache>
                <c:formatCode>General</c:formatCode>
                <c:ptCount val="34"/>
                <c:pt idx="0" formatCode="0">
                  <c:v>3.044766036679917</c:v>
                </c:pt>
                <c:pt idx="2" formatCode="0">
                  <c:v>4.2309610600785206</c:v>
                </c:pt>
                <c:pt idx="3" formatCode="0">
                  <c:v>2.1591300988379571</c:v>
                </c:pt>
                <c:pt idx="5" formatCode="0">
                  <c:v>1.4869753864822364</c:v>
                </c:pt>
                <c:pt idx="6" formatCode="0">
                  <c:v>2.9017556032905079</c:v>
                </c:pt>
                <c:pt idx="7" formatCode="0">
                  <c:v>3.0889824015194076</c:v>
                </c:pt>
                <c:pt idx="8" formatCode="0">
                  <c:v>5.7281088042955686</c:v>
                </c:pt>
                <c:pt idx="9" formatCode="0">
                  <c:v>0</c:v>
                </c:pt>
                <c:pt idx="10" formatCode="0">
                  <c:v>25.699844026335839</c:v>
                </c:pt>
                <c:pt idx="12" formatCode="0">
                  <c:v>2.6997404793057465</c:v>
                </c:pt>
                <c:pt idx="13" formatCode="0">
                  <c:v>3.7093821301425738</c:v>
                </c:pt>
                <c:pt idx="15" formatCode="0">
                  <c:v>0</c:v>
                </c:pt>
                <c:pt idx="16" formatCode="0">
                  <c:v>4.4009898724498324</c:v>
                </c:pt>
                <c:pt idx="17" formatCode="0">
                  <c:v>0</c:v>
                </c:pt>
                <c:pt idx="19" formatCode="0">
                  <c:v>0</c:v>
                </c:pt>
                <c:pt idx="20" formatCode="0">
                  <c:v>0</c:v>
                </c:pt>
                <c:pt idx="21" formatCode="0">
                  <c:v>3.8120998429910191</c:v>
                </c:pt>
                <c:pt idx="22" formatCode="0">
                  <c:v>2.7106781641653255</c:v>
                </c:pt>
                <c:pt idx="23" formatCode="0">
                  <c:v>4.441322033960331</c:v>
                </c:pt>
                <c:pt idx="25" formatCode="0">
                  <c:v>3.8342450800542744</c:v>
                </c:pt>
                <c:pt idx="26" formatCode="0">
                  <c:v>3.7109673585831717</c:v>
                </c:pt>
                <c:pt idx="27" formatCode="0">
                  <c:v>0</c:v>
                </c:pt>
                <c:pt idx="28" formatCode="0">
                  <c:v>3.1540093434276537</c:v>
                </c:pt>
                <c:pt idx="29" formatCode="0">
                  <c:v>0</c:v>
                </c:pt>
                <c:pt idx="31" formatCode="0">
                  <c:v>3.8342450800542744</c:v>
                </c:pt>
                <c:pt idx="32" formatCode="0">
                  <c:v>1.1038449968328445</c:v>
                </c:pt>
                <c:pt idx="33" formatCode="0">
                  <c:v>5.1209554067194762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A7A3-42EB-8098-E2AA30CEC416}"/>
            </c:ext>
          </c:extLst>
        </c:ser>
        <c:ser>
          <c:idx val="10"/>
          <c:order val="10"/>
          <c:tx>
            <c:strRef>
              <c:f>Dati!$M$1813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Dati!$M$1814:$M$1847</c:f>
              <c:numCache>
                <c:formatCode>0</c:formatCode>
                <c:ptCount val="34"/>
                <c:pt idx="0">
                  <c:v>27.655077989655922</c:v>
                </c:pt>
                <c:pt idx="1">
                  <c:v>30.699844026335839</c:v>
                </c:pt>
                <c:pt idx="2">
                  <c:v>26.468882966257318</c:v>
                </c:pt>
                <c:pt idx="3">
                  <c:v>28.540713927497883</c:v>
                </c:pt>
                <c:pt idx="4">
                  <c:v>30.699844026335839</c:v>
                </c:pt>
                <c:pt idx="5">
                  <c:v>29.212868639853603</c:v>
                </c:pt>
                <c:pt idx="6">
                  <c:v>27.798088423045332</c:v>
                </c:pt>
                <c:pt idx="7">
                  <c:v>27.61086162481643</c:v>
                </c:pt>
                <c:pt idx="8">
                  <c:v>24.97173522204027</c:v>
                </c:pt>
                <c:pt idx="9">
                  <c:v>30.699844026335839</c:v>
                </c:pt>
                <c:pt idx="10">
                  <c:v>5</c:v>
                </c:pt>
                <c:pt idx="11">
                  <c:v>30.699844026335839</c:v>
                </c:pt>
                <c:pt idx="12">
                  <c:v>28.000103547030093</c:v>
                </c:pt>
                <c:pt idx="13">
                  <c:v>26.990461896193267</c:v>
                </c:pt>
                <c:pt idx="14">
                  <c:v>30.699844026335839</c:v>
                </c:pt>
                <c:pt idx="15">
                  <c:v>30.699844026335839</c:v>
                </c:pt>
                <c:pt idx="16">
                  <c:v>26.298854153886005</c:v>
                </c:pt>
                <c:pt idx="17">
                  <c:v>30.699844026335839</c:v>
                </c:pt>
                <c:pt idx="18">
                  <c:v>30.699844026335839</c:v>
                </c:pt>
                <c:pt idx="19">
                  <c:v>30.699844026335839</c:v>
                </c:pt>
                <c:pt idx="20">
                  <c:v>30.699844026335839</c:v>
                </c:pt>
                <c:pt idx="21">
                  <c:v>26.887744183344822</c:v>
                </c:pt>
                <c:pt idx="22">
                  <c:v>27.989165862170513</c:v>
                </c:pt>
                <c:pt idx="23">
                  <c:v>26.258521992375506</c:v>
                </c:pt>
                <c:pt idx="24">
                  <c:v>30.699844026335839</c:v>
                </c:pt>
                <c:pt idx="25">
                  <c:v>26.865598946281565</c:v>
                </c:pt>
                <c:pt idx="26">
                  <c:v>26.988876667752667</c:v>
                </c:pt>
                <c:pt idx="27">
                  <c:v>30.699844026335839</c:v>
                </c:pt>
                <c:pt idx="28">
                  <c:v>27.545834682908186</c:v>
                </c:pt>
                <c:pt idx="29">
                  <c:v>30.699844026335839</c:v>
                </c:pt>
                <c:pt idx="30">
                  <c:v>30.699844026335839</c:v>
                </c:pt>
                <c:pt idx="31">
                  <c:v>26.865598946281565</c:v>
                </c:pt>
                <c:pt idx="32">
                  <c:v>29.595999029502995</c:v>
                </c:pt>
                <c:pt idx="33">
                  <c:v>25.578888619616365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A7A3-42EB-8098-E2AA30CEC416}"/>
            </c:ext>
          </c:extLst>
        </c:ser>
        <c:ser>
          <c:idx val="11"/>
          <c:order val="11"/>
          <c:tx>
            <c:strRef>
              <c:f>Dati!$N$1813</c:f>
              <c:strCache>
                <c:ptCount val="1"/>
                <c:pt idx="0">
                  <c:v>Sociālo tīklu grupās, čatos (piemēram, Facebook, Instagram, Telegram, WhatsApp u. c.)**</c:v>
                </c:pt>
              </c:strCache>
            </c:strRef>
          </c:tx>
          <c:spPr>
            <a:solidFill>
              <a:srgbClr val="9CDE99"/>
            </a:solidFill>
          </c:spPr>
          <c:invertIfNegative val="0"/>
          <c:dLbls>
            <c:dLbl>
              <c:idx val="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A7A3-42EB-8098-E2AA30CEC416}"/>
                </c:ext>
              </c:extLst>
            </c:dLbl>
            <c:dLbl>
              <c:idx val="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A7A3-42EB-8098-E2AA30CEC416}"/>
                </c:ext>
              </c:extLst>
            </c:dLbl>
            <c:dLbl>
              <c:idx val="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A7A3-42EB-8098-E2AA30CEC416}"/>
                </c:ext>
              </c:extLst>
            </c:dLbl>
            <c:dLbl>
              <c:idx val="2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A7A3-42EB-8098-E2AA30CEC416}"/>
                </c:ext>
              </c:extLst>
            </c:dLbl>
            <c:dLbl>
              <c:idx val="2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A7A3-42EB-8098-E2AA30CEC416}"/>
                </c:ext>
              </c:extLst>
            </c:dLbl>
            <c:dLbl>
              <c:idx val="3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A7A3-42EB-8098-E2AA30CEC416}"/>
                </c:ext>
              </c:extLst>
            </c:dLbl>
            <c:dLbl>
              <c:idx val="3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A7A3-42EB-8098-E2AA30CEC4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Dati!$N$1814:$N$1847</c:f>
              <c:numCache>
                <c:formatCode>General</c:formatCode>
                <c:ptCount val="34"/>
                <c:pt idx="0" formatCode="0">
                  <c:v>2.7816550812561163</c:v>
                </c:pt>
                <c:pt idx="2" formatCode="0">
                  <c:v>3.2574495439403734</c:v>
                </c:pt>
                <c:pt idx="3" formatCode="0">
                  <c:v>2.426417816837259</c:v>
                </c:pt>
                <c:pt idx="5" formatCode="0">
                  <c:v>1.8260586883678853</c:v>
                </c:pt>
                <c:pt idx="6" formatCode="0">
                  <c:v>6.1124540558608471</c:v>
                </c:pt>
                <c:pt idx="7" formatCode="0">
                  <c:v>1.7689706848273736</c:v>
                </c:pt>
                <c:pt idx="8" formatCode="0">
                  <c:v>0</c:v>
                </c:pt>
                <c:pt idx="9" formatCode="0">
                  <c:v>0</c:v>
                </c:pt>
                <c:pt idx="10" formatCode="0">
                  <c:v>0</c:v>
                </c:pt>
                <c:pt idx="12" formatCode="0">
                  <c:v>2.6893287933511871</c:v>
                </c:pt>
                <c:pt idx="13" formatCode="0">
                  <c:v>2.959501433446015</c:v>
                </c:pt>
                <c:pt idx="15" formatCode="0">
                  <c:v>0</c:v>
                </c:pt>
                <c:pt idx="16" formatCode="0">
                  <c:v>4.020681948556474</c:v>
                </c:pt>
                <c:pt idx="17" formatCode="0">
                  <c:v>0</c:v>
                </c:pt>
                <c:pt idx="19" formatCode="0">
                  <c:v>0</c:v>
                </c:pt>
                <c:pt idx="20" formatCode="0">
                  <c:v>3.7715522106591335</c:v>
                </c:pt>
                <c:pt idx="21" formatCode="0">
                  <c:v>7.6252153250784476</c:v>
                </c:pt>
                <c:pt idx="22" formatCode="0">
                  <c:v>2.8794973170984424</c:v>
                </c:pt>
                <c:pt idx="23" formatCode="0">
                  <c:v>2.6150483052778366</c:v>
                </c:pt>
                <c:pt idx="25" formatCode="0">
                  <c:v>2.1817393074006772</c:v>
                </c:pt>
                <c:pt idx="26" formatCode="0">
                  <c:v>1.7905153759459915</c:v>
                </c:pt>
                <c:pt idx="27" formatCode="0">
                  <c:v>0</c:v>
                </c:pt>
                <c:pt idx="28" formatCode="0">
                  <c:v>10.422177560286073</c:v>
                </c:pt>
                <c:pt idx="29" formatCode="0">
                  <c:v>0</c:v>
                </c:pt>
                <c:pt idx="31" formatCode="0">
                  <c:v>2.1817393074006772</c:v>
                </c:pt>
                <c:pt idx="32" formatCode="0">
                  <c:v>3.6475695863103303</c:v>
                </c:pt>
                <c:pt idx="33" formatCode="0">
                  <c:v>2.4708245881110944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A7A3-42EB-8098-E2AA30CEC416}"/>
            </c:ext>
          </c:extLst>
        </c:ser>
        <c:ser>
          <c:idx val="12"/>
          <c:order val="12"/>
          <c:tx>
            <c:strRef>
              <c:f>Dati!$O$1813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Dati!$O$1814:$O$1847</c:f>
              <c:numCache>
                <c:formatCode>0</c:formatCode>
                <c:ptCount val="34"/>
                <c:pt idx="0">
                  <c:v>12.640522479029958</c:v>
                </c:pt>
                <c:pt idx="1">
                  <c:v>15.422177560286073</c:v>
                </c:pt>
                <c:pt idx="2">
                  <c:v>12.1647280163457</c:v>
                </c:pt>
                <c:pt idx="3">
                  <c:v>12.995759743448815</c:v>
                </c:pt>
                <c:pt idx="4">
                  <c:v>15.422177560286073</c:v>
                </c:pt>
                <c:pt idx="5">
                  <c:v>13.596118871918188</c:v>
                </c:pt>
                <c:pt idx="6">
                  <c:v>9.3097235044252251</c:v>
                </c:pt>
                <c:pt idx="7">
                  <c:v>13.6532068754587</c:v>
                </c:pt>
                <c:pt idx="8">
                  <c:v>15.422177560286073</c:v>
                </c:pt>
                <c:pt idx="9">
                  <c:v>15.422177560286073</c:v>
                </c:pt>
                <c:pt idx="10">
                  <c:v>15.422177560286073</c:v>
                </c:pt>
                <c:pt idx="11">
                  <c:v>15.422177560286073</c:v>
                </c:pt>
                <c:pt idx="12">
                  <c:v>12.732848766934886</c:v>
                </c:pt>
                <c:pt idx="13">
                  <c:v>12.462676126840059</c:v>
                </c:pt>
                <c:pt idx="14">
                  <c:v>15.422177560286073</c:v>
                </c:pt>
                <c:pt idx="15">
                  <c:v>15.422177560286073</c:v>
                </c:pt>
                <c:pt idx="16">
                  <c:v>11.401495611729599</c:v>
                </c:pt>
                <c:pt idx="17">
                  <c:v>15.422177560286073</c:v>
                </c:pt>
                <c:pt idx="18">
                  <c:v>15.422177560286073</c:v>
                </c:pt>
                <c:pt idx="19">
                  <c:v>15.422177560286073</c:v>
                </c:pt>
                <c:pt idx="20">
                  <c:v>11.650625349626939</c:v>
                </c:pt>
                <c:pt idx="21">
                  <c:v>7.7969622352076255</c:v>
                </c:pt>
                <c:pt idx="22">
                  <c:v>12.542680243187631</c:v>
                </c:pt>
                <c:pt idx="23">
                  <c:v>12.807129255008237</c:v>
                </c:pt>
                <c:pt idx="24">
                  <c:v>15.422177560286073</c:v>
                </c:pt>
                <c:pt idx="25">
                  <c:v>13.240438252885395</c:v>
                </c:pt>
                <c:pt idx="26">
                  <c:v>13.631662184340081</c:v>
                </c:pt>
                <c:pt idx="27">
                  <c:v>15.422177560286073</c:v>
                </c:pt>
                <c:pt idx="28">
                  <c:v>5</c:v>
                </c:pt>
                <c:pt idx="29">
                  <c:v>15.422177560286073</c:v>
                </c:pt>
                <c:pt idx="30">
                  <c:v>15.422177560286073</c:v>
                </c:pt>
                <c:pt idx="31">
                  <c:v>13.240438252885395</c:v>
                </c:pt>
                <c:pt idx="32">
                  <c:v>11.774607973975742</c:v>
                </c:pt>
                <c:pt idx="33">
                  <c:v>12.951352972174979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A7A3-42EB-8098-E2AA30CEC416}"/>
            </c:ext>
          </c:extLst>
        </c:ser>
        <c:ser>
          <c:idx val="13"/>
          <c:order val="13"/>
          <c:tx>
            <c:strRef>
              <c:f>Dati!$P$1813</c:f>
              <c:strCache>
                <c:ptCount val="1"/>
                <c:pt idx="0">
                  <c:v>Veikalā ārvalstīs klātienē</c:v>
                </c:pt>
              </c:strCache>
            </c:strRef>
          </c:tx>
          <c:spPr>
            <a:solidFill>
              <a:srgbClr val="D1F2D5"/>
            </a:solidFill>
          </c:spPr>
          <c:invertIfNegative val="0"/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A7A3-42EB-8098-E2AA30CEC416}"/>
                </c:ext>
              </c:extLst>
            </c:dLbl>
            <c:dLbl>
              <c:idx val="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A7A3-42EB-8098-E2AA30CEC416}"/>
                </c:ext>
              </c:extLst>
            </c:dLbl>
            <c:dLbl>
              <c:idx val="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A7A3-42EB-8098-E2AA30CEC416}"/>
                </c:ext>
              </c:extLst>
            </c:dLbl>
            <c:dLbl>
              <c:idx val="1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A7A3-42EB-8098-E2AA30CEC416}"/>
                </c:ext>
              </c:extLst>
            </c:dLbl>
            <c:dLbl>
              <c:idx val="1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A7A3-42EB-8098-E2AA30CEC416}"/>
                </c:ext>
              </c:extLst>
            </c:dLbl>
            <c:dLbl>
              <c:idx val="2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A7A3-42EB-8098-E2AA30CEC416}"/>
                </c:ext>
              </c:extLst>
            </c:dLbl>
            <c:dLbl>
              <c:idx val="2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A7A3-42EB-8098-E2AA30CEC416}"/>
                </c:ext>
              </c:extLst>
            </c:dLbl>
            <c:dLbl>
              <c:idx val="3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A7A3-42EB-8098-E2AA30CEC4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Dati!$P$1814:$P$1847</c:f>
              <c:numCache>
                <c:formatCode>General</c:formatCode>
                <c:ptCount val="34"/>
                <c:pt idx="0" formatCode="0">
                  <c:v>2.7036601639954059</c:v>
                </c:pt>
                <c:pt idx="2" formatCode="0">
                  <c:v>6.3248639729861571</c:v>
                </c:pt>
                <c:pt idx="3" formatCode="0">
                  <c:v>0</c:v>
                </c:pt>
                <c:pt idx="5" formatCode="0">
                  <c:v>5.448267614140736</c:v>
                </c:pt>
                <c:pt idx="6" formatCode="0">
                  <c:v>1.5044383537433124</c:v>
                </c:pt>
                <c:pt idx="7" formatCode="0">
                  <c:v>1.5059406295377424</c:v>
                </c:pt>
                <c:pt idx="8" formatCode="0">
                  <c:v>5.1206229807539003</c:v>
                </c:pt>
                <c:pt idx="9" formatCode="0">
                  <c:v>0</c:v>
                </c:pt>
                <c:pt idx="10" formatCode="0">
                  <c:v>0</c:v>
                </c:pt>
                <c:pt idx="12" formatCode="0">
                  <c:v>3.3889266027599527</c:v>
                </c:pt>
                <c:pt idx="13" formatCode="0">
                  <c:v>1.3836446063686185</c:v>
                </c:pt>
                <c:pt idx="15" formatCode="0">
                  <c:v>6.2182680191294537</c:v>
                </c:pt>
                <c:pt idx="16" formatCode="0">
                  <c:v>1.2587744374522833</c:v>
                </c:pt>
                <c:pt idx="17" formatCode="0">
                  <c:v>5.8597348136495189</c:v>
                </c:pt>
                <c:pt idx="19" formatCode="0">
                  <c:v>0</c:v>
                </c:pt>
                <c:pt idx="20" formatCode="0">
                  <c:v>3.9834003789271422</c:v>
                </c:pt>
                <c:pt idx="21" formatCode="0">
                  <c:v>0</c:v>
                </c:pt>
                <c:pt idx="22" formatCode="0">
                  <c:v>2.6100610430106705</c:v>
                </c:pt>
                <c:pt idx="23" formatCode="0">
                  <c:v>4.448550084671858</c:v>
                </c:pt>
                <c:pt idx="25" formatCode="0">
                  <c:v>4.0498042785893986</c:v>
                </c:pt>
                <c:pt idx="26" formatCode="0">
                  <c:v>1.7202722303853872</c:v>
                </c:pt>
                <c:pt idx="27" formatCode="0">
                  <c:v>0</c:v>
                </c:pt>
                <c:pt idx="28" formatCode="0">
                  <c:v>0</c:v>
                </c:pt>
                <c:pt idx="29" formatCode="0">
                  <c:v>8.3974454661319164</c:v>
                </c:pt>
                <c:pt idx="31" formatCode="0">
                  <c:v>4.0498042785893986</c:v>
                </c:pt>
                <c:pt idx="32" formatCode="0">
                  <c:v>2.3955615028440693</c:v>
                </c:pt>
                <c:pt idx="33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A7A3-42EB-8098-E2AA30CEC416}"/>
            </c:ext>
          </c:extLst>
        </c:ser>
        <c:ser>
          <c:idx val="14"/>
          <c:order val="14"/>
          <c:tx>
            <c:strRef>
              <c:f>Dati!$Q$1813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Dati!$Q$1814:$Q$1847</c:f>
              <c:numCache>
                <c:formatCode>0</c:formatCode>
                <c:ptCount val="34"/>
                <c:pt idx="0">
                  <c:v>10.693785302136511</c:v>
                </c:pt>
                <c:pt idx="1">
                  <c:v>13.397445466131916</c:v>
                </c:pt>
                <c:pt idx="2">
                  <c:v>7.0725814931457593</c:v>
                </c:pt>
                <c:pt idx="3">
                  <c:v>13.397445466131916</c:v>
                </c:pt>
                <c:pt idx="4">
                  <c:v>13.397445466131916</c:v>
                </c:pt>
                <c:pt idx="5">
                  <c:v>7.9491778519911804</c:v>
                </c:pt>
                <c:pt idx="6">
                  <c:v>11.893007112388604</c:v>
                </c:pt>
                <c:pt idx="7">
                  <c:v>11.891504836594173</c:v>
                </c:pt>
                <c:pt idx="8">
                  <c:v>8.2768224853780161</c:v>
                </c:pt>
                <c:pt idx="9">
                  <c:v>13.397445466131916</c:v>
                </c:pt>
                <c:pt idx="10">
                  <c:v>13.397445466131916</c:v>
                </c:pt>
                <c:pt idx="11">
                  <c:v>13.397445466131916</c:v>
                </c:pt>
                <c:pt idx="12">
                  <c:v>10.008518863371965</c:v>
                </c:pt>
                <c:pt idx="13">
                  <c:v>12.013800859763297</c:v>
                </c:pt>
                <c:pt idx="14">
                  <c:v>13.397445466131916</c:v>
                </c:pt>
                <c:pt idx="15">
                  <c:v>7.1791774470024627</c:v>
                </c:pt>
                <c:pt idx="16">
                  <c:v>12.138671028679633</c:v>
                </c:pt>
                <c:pt idx="17">
                  <c:v>7.5377106524823976</c:v>
                </c:pt>
                <c:pt idx="18">
                  <c:v>13.397445466131916</c:v>
                </c:pt>
                <c:pt idx="19">
                  <c:v>13.397445466131916</c:v>
                </c:pt>
                <c:pt idx="20">
                  <c:v>9.4140450872047747</c:v>
                </c:pt>
                <c:pt idx="21">
                  <c:v>13.397445466131916</c:v>
                </c:pt>
                <c:pt idx="22">
                  <c:v>10.787384423121246</c:v>
                </c:pt>
                <c:pt idx="23">
                  <c:v>8.9488953814600585</c:v>
                </c:pt>
                <c:pt idx="24">
                  <c:v>13.397445466131916</c:v>
                </c:pt>
                <c:pt idx="25">
                  <c:v>9.3476411875425178</c:v>
                </c:pt>
                <c:pt idx="26">
                  <c:v>11.67717323574653</c:v>
                </c:pt>
                <c:pt idx="27">
                  <c:v>13.397445466131916</c:v>
                </c:pt>
                <c:pt idx="28">
                  <c:v>13.397445466131916</c:v>
                </c:pt>
                <c:pt idx="29">
                  <c:v>5</c:v>
                </c:pt>
                <c:pt idx="30">
                  <c:v>13.397445466131916</c:v>
                </c:pt>
                <c:pt idx="31">
                  <c:v>9.3476411875425178</c:v>
                </c:pt>
                <c:pt idx="32">
                  <c:v>11.001883963287847</c:v>
                </c:pt>
                <c:pt idx="33">
                  <c:v>13.397445466131916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8-A7A3-42EB-8098-E2AA30CEC416}"/>
            </c:ext>
          </c:extLst>
        </c:ser>
        <c:ser>
          <c:idx val="15"/>
          <c:order val="15"/>
          <c:tx>
            <c:strRef>
              <c:f>Dati!$R$1813</c:f>
              <c:strCache>
                <c:ptCount val="1"/>
                <c:pt idx="0">
                  <c:v>Citur</c:v>
                </c:pt>
              </c:strCache>
            </c:strRef>
          </c:tx>
          <c:spPr>
            <a:solidFill>
              <a:srgbClr val="FFE699"/>
            </a:solidFill>
          </c:spPr>
          <c:invertIfNegative val="0"/>
          <c:dLbls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A7A3-42EB-8098-E2AA30CEC416}"/>
                </c:ext>
              </c:extLst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A7A3-42EB-8098-E2AA30CEC416}"/>
                </c:ext>
              </c:extLst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A7A3-42EB-8098-E2AA30CEC416}"/>
                </c:ext>
              </c:extLst>
            </c:dLbl>
            <c:dLbl>
              <c:idx val="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A7A3-42EB-8098-E2AA30CEC416}"/>
                </c:ext>
              </c:extLst>
            </c:dLbl>
            <c:dLbl>
              <c:idx val="1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A7A3-42EB-8098-E2AA30CEC416}"/>
                </c:ext>
              </c:extLst>
            </c:dLbl>
            <c:dLbl>
              <c:idx val="1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A7A3-42EB-8098-E2AA30CEC416}"/>
                </c:ext>
              </c:extLst>
            </c:dLbl>
            <c:dLbl>
              <c:idx val="1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A7A3-42EB-8098-E2AA30CEC416}"/>
                </c:ext>
              </c:extLst>
            </c:dLbl>
            <c:dLbl>
              <c:idx val="1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A7A3-42EB-8098-E2AA30CEC416}"/>
                </c:ext>
              </c:extLst>
            </c:dLbl>
            <c:dLbl>
              <c:idx val="2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A7A3-42EB-8098-E2AA30CEC416}"/>
                </c:ext>
              </c:extLst>
            </c:dLbl>
            <c:dLbl>
              <c:idx val="2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A7A3-42EB-8098-E2AA30CEC416}"/>
                </c:ext>
              </c:extLst>
            </c:dLbl>
            <c:dLbl>
              <c:idx val="2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A7A3-42EB-8098-E2AA30CEC416}"/>
                </c:ext>
              </c:extLst>
            </c:dLbl>
            <c:dLbl>
              <c:idx val="2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A7A3-42EB-8098-E2AA30CEC416}"/>
                </c:ext>
              </c:extLst>
            </c:dLbl>
            <c:dLbl>
              <c:idx val="29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A7A3-42EB-8098-E2AA30CEC4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Dati!$B$1814:$B$1847</c:f>
              <c:strCache>
                <c:ptCount val="34"/>
                <c:pt idx="0">
                  <c:v>VISI RESPONDENTI, n=219</c:v>
                </c:pt>
                <c:pt idx="1">
                  <c:v>DZIMUMS</c:v>
                </c:pt>
                <c:pt idx="2">
                  <c:v>Vīrietis, n=94</c:v>
                </c:pt>
                <c:pt idx="3">
                  <c:v>Sieviete, n=125</c:v>
                </c:pt>
                <c:pt idx="4">
                  <c:v>VECUMS</c:v>
                </c:pt>
                <c:pt idx="5">
                  <c:v>18–24 gadi, n=60</c:v>
                </c:pt>
                <c:pt idx="6">
                  <c:v>25–34 gadi, n=62</c:v>
                </c:pt>
                <c:pt idx="7">
                  <c:v>35–44 gadi, n=61</c:v>
                </c:pt>
                <c:pt idx="8">
                  <c:v>45–54 gadi, n=19</c:v>
                </c:pt>
                <c:pt idx="9">
                  <c:v>55–64 gadi, n=13</c:v>
                </c:pt>
                <c:pt idx="10">
                  <c:v>65–75 gadi, n=4</c:v>
                </c:pt>
                <c:pt idx="11">
                  <c:v>SARUNVALODA ĢIMENĒ</c:v>
                </c:pt>
                <c:pt idx="12">
                  <c:v>Latviešu, n=144</c:v>
                </c:pt>
                <c:pt idx="13">
                  <c:v>Krievu, n=75</c:v>
                </c:pt>
                <c:pt idx="14">
                  <c:v>IZGLĪTĪBA</c:v>
                </c:pt>
                <c:pt idx="15">
                  <c:v>Pamatizglītība, n=17</c:v>
                </c:pt>
                <c:pt idx="16">
                  <c:v>Vidējā, vidējā speciālā, n=153</c:v>
                </c:pt>
                <c:pt idx="17">
                  <c:v>Augstākā, n=49</c:v>
                </c:pt>
                <c:pt idx="18">
                  <c:v>IENĀKUMI UZ VIENU CILVĒKU ĢIMENĒ</c:v>
                </c:pt>
                <c:pt idx="19">
                  <c:v>Zemi, n=17</c:v>
                </c:pt>
                <c:pt idx="20">
                  <c:v>Vidēji zemi, n=26</c:v>
                </c:pt>
                <c:pt idx="21">
                  <c:v>Vidēji, n=25</c:v>
                </c:pt>
                <c:pt idx="22">
                  <c:v>Vidēji augsti, n=38</c:v>
                </c:pt>
                <c:pt idx="23">
                  <c:v>Augsti, n=42</c:v>
                </c:pt>
                <c:pt idx="24">
                  <c:v>REĢIONS</c:v>
                </c:pt>
                <c:pt idx="25">
                  <c:v>Rīga, n=98</c:v>
                </c:pt>
                <c:pt idx="26">
                  <c:v>Vidzeme, n=55</c:v>
                </c:pt>
                <c:pt idx="27">
                  <c:v>Kurzeme, n=25</c:v>
                </c:pt>
                <c:pt idx="28">
                  <c:v>Zemgale, n=29</c:v>
                </c:pt>
                <c:pt idx="29">
                  <c:v>Latgale, n=12</c:v>
                </c:pt>
                <c:pt idx="30">
                  <c:v>APDZĪVOTĀS VIETAS TIPS</c:v>
                </c:pt>
                <c:pt idx="31">
                  <c:v>Rīga, n=98</c:v>
                </c:pt>
                <c:pt idx="32">
                  <c:v>Cita pilsēta, n=81</c:v>
                </c:pt>
                <c:pt idx="33">
                  <c:v>Lauki, n=40</c:v>
                </c:pt>
              </c:strCache>
            </c:strRef>
          </c:cat>
          <c:val>
            <c:numRef>
              <c:f>Dati!$R$1814:$R$1847</c:f>
              <c:numCache>
                <c:formatCode>General</c:formatCode>
                <c:ptCount val="34"/>
                <c:pt idx="0" formatCode="0">
                  <c:v>1.7085274424787333</c:v>
                </c:pt>
                <c:pt idx="2" formatCode="0">
                  <c:v>2.0938706272387377</c:v>
                </c:pt>
                <c:pt idx="3" formatCode="0">
                  <c:v>1.420822835652666</c:v>
                </c:pt>
                <c:pt idx="5" formatCode="0">
                  <c:v>1.4869753864822364</c:v>
                </c:pt>
                <c:pt idx="6" formatCode="0">
                  <c:v>0</c:v>
                </c:pt>
                <c:pt idx="7" formatCode="0">
                  <c:v>0</c:v>
                </c:pt>
                <c:pt idx="8" formatCode="0">
                  <c:v>10.744066956346144</c:v>
                </c:pt>
                <c:pt idx="9" formatCode="0">
                  <c:v>7.1374806447991475</c:v>
                </c:pt>
                <c:pt idx="10" formatCode="0">
                  <c:v>0</c:v>
                </c:pt>
                <c:pt idx="12" formatCode="0">
                  <c:v>1.3476327496988723</c:v>
                </c:pt>
                <c:pt idx="13" formatCode="0">
                  <c:v>2.4037119461780914</c:v>
                </c:pt>
                <c:pt idx="15" formatCode="0">
                  <c:v>0</c:v>
                </c:pt>
                <c:pt idx="16" formatCode="0">
                  <c:v>2.4695532860549902</c:v>
                </c:pt>
                <c:pt idx="17" formatCode="0">
                  <c:v>0</c:v>
                </c:pt>
                <c:pt idx="19" formatCode="0">
                  <c:v>5.8510782656723439</c:v>
                </c:pt>
                <c:pt idx="20" formatCode="0">
                  <c:v>3.2486066837825525</c:v>
                </c:pt>
                <c:pt idx="21" formatCode="0">
                  <c:v>0</c:v>
                </c:pt>
                <c:pt idx="22" formatCode="0">
                  <c:v>2.493630177408745</c:v>
                </c:pt>
                <c:pt idx="23" formatCode="0">
                  <c:v>0</c:v>
                </c:pt>
                <c:pt idx="25" formatCode="0">
                  <c:v>1.8219869865357461</c:v>
                </c:pt>
                <c:pt idx="26" formatCode="0">
                  <c:v>1.7702708748616698</c:v>
                </c:pt>
                <c:pt idx="27" formatCode="0">
                  <c:v>0</c:v>
                </c:pt>
                <c:pt idx="28" formatCode="0">
                  <c:v>3.4859357334095793</c:v>
                </c:pt>
                <c:pt idx="29" formatCode="0">
                  <c:v>0</c:v>
                </c:pt>
                <c:pt idx="31" formatCode="0">
                  <c:v>1.8219869865357461</c:v>
                </c:pt>
                <c:pt idx="32" formatCode="0">
                  <c:v>1.1742921526727321</c:v>
                </c:pt>
                <c:pt idx="33" formatCode="0">
                  <c:v>2.5380017631290821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9-A7A3-42EB-8098-E2AA30CEC41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646163248"/>
        <c:axId val="646167560"/>
      </c:barChart>
      <c:catAx>
        <c:axId val="646163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16756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646167560"/>
        <c:scaling>
          <c:orientation val="minMax"/>
          <c:max val="28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646163248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lv-LV" sz="1000"/>
              <a:t>%</a:t>
            </a:r>
          </a:p>
        </c:rich>
      </c:tx>
      <c:layout>
        <c:manualLayout>
          <c:xMode val="edge"/>
          <c:yMode val="edge"/>
          <c:x val="0.9353829765727304"/>
          <c:y val="0.20273885021277524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5021492515924556"/>
          <c:y val="0.23944192650806428"/>
          <c:w val="0.45881454910135966"/>
          <c:h val="0.742348835743395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Dati!$C$2076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Dati!$C$2077:$C$2079</c:f>
              <c:numCache>
                <c:formatCode>0</c:formatCode>
                <c:ptCount val="3"/>
                <c:pt idx="0">
                  <c:v>18.025859296579064</c:v>
                </c:pt>
                <c:pt idx="1">
                  <c:v>8.8959142960710373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0B-405D-981E-218CCC58A1F3}"/>
            </c:ext>
          </c:extLst>
        </c:ser>
        <c:ser>
          <c:idx val="1"/>
          <c:order val="1"/>
          <c:tx>
            <c:strRef>
              <c:f>Dati!$D$2076</c:f>
              <c:strCache>
                <c:ptCount val="1"/>
                <c:pt idx="0">
                  <c:v>Pilnībā nepiekrīt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Dati!$D$2077:$D$2079</c:f>
              <c:numCache>
                <c:formatCode>0</c:formatCode>
                <c:ptCount val="3"/>
                <c:pt idx="0">
                  <c:v>7.1174926526330369</c:v>
                </c:pt>
                <c:pt idx="1">
                  <c:v>10.347920245838706</c:v>
                </c:pt>
                <c:pt idx="2">
                  <c:v>14.02418910449985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0B-405D-981E-218CCC58A1F3}"/>
            </c:ext>
          </c:extLst>
        </c:ser>
        <c:ser>
          <c:idx val="2"/>
          <c:order val="2"/>
          <c:tx>
            <c:strRef>
              <c:f>Dati!$E$2076</c:f>
              <c:strCache>
                <c:ptCount val="1"/>
                <c:pt idx="0">
                  <c:v>Drīzāk nepiekrīt</c:v>
                </c:pt>
              </c:strCache>
            </c:strRef>
          </c:tx>
          <c:spPr>
            <a:solidFill>
              <a:srgbClr val="EE7965"/>
            </a:solidFill>
            <a:ln w="25400">
              <a:noFill/>
            </a:ln>
          </c:spPr>
          <c:invertIfNegative val="0"/>
          <c:dLbls>
            <c:dLbl>
              <c:idx val="2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0B-405D-981E-218CCC58A1F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Dati!$E$2077:$E$2079</c:f>
              <c:numCache>
                <c:formatCode>0</c:formatCode>
                <c:ptCount val="3"/>
                <c:pt idx="0">
                  <c:v>9.7517837876140447</c:v>
                </c:pt>
                <c:pt idx="1">
                  <c:v>15.6513011949164</c:v>
                </c:pt>
                <c:pt idx="2">
                  <c:v>13.870946632326294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0B-405D-981E-218CCC58A1F3}"/>
            </c:ext>
          </c:extLst>
        </c:ser>
        <c:ser>
          <c:idx val="3"/>
          <c:order val="3"/>
          <c:tx>
            <c:strRef>
              <c:f>Dati!$F$2076</c:f>
              <c:strCache>
                <c:ptCount val="1"/>
                <c:pt idx="0">
                  <c:v>Drīzāk piekrīt</c:v>
                </c:pt>
              </c:strCache>
            </c:strRef>
          </c:tx>
          <c:spPr>
            <a:solidFill>
              <a:srgbClr val="74D88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Dati!$F$2077:$F$2079</c:f>
              <c:numCache>
                <c:formatCode>0</c:formatCode>
                <c:ptCount val="3"/>
                <c:pt idx="0">
                  <c:v>34.314458141237964</c:v>
                </c:pt>
                <c:pt idx="1">
                  <c:v>33.218425593199974</c:v>
                </c:pt>
                <c:pt idx="2">
                  <c:v>28.897645012271614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0B-405D-981E-218CCC58A1F3}"/>
            </c:ext>
          </c:extLst>
        </c:ser>
        <c:ser>
          <c:idx val="4"/>
          <c:order val="4"/>
          <c:tx>
            <c:strRef>
              <c:f>Dati!$G$2076</c:f>
              <c:strCache>
                <c:ptCount val="1"/>
                <c:pt idx="0">
                  <c:v>Pilnībā piekrīt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Dati!$G$2077:$G$2079</c:f>
              <c:numCache>
                <c:formatCode>0</c:formatCode>
                <c:ptCount val="3"/>
                <c:pt idx="0">
                  <c:v>26.259695332720284</c:v>
                </c:pt>
                <c:pt idx="1">
                  <c:v>14.649386136108859</c:v>
                </c:pt>
                <c:pt idx="2">
                  <c:v>16.650479646976805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0B-405D-981E-218CCC58A1F3}"/>
            </c:ext>
          </c:extLst>
        </c:ser>
        <c:ser>
          <c:idx val="5"/>
          <c:order val="5"/>
          <c:tx>
            <c:strRef>
              <c:f>Dati!$H$2076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Dati!$H$2077:$H$2079</c:f>
              <c:numCache>
                <c:formatCode>0</c:formatCode>
                <c:ptCount val="3"/>
                <c:pt idx="0">
                  <c:v>7</c:v>
                </c:pt>
                <c:pt idx="1">
                  <c:v>19.706341744649414</c:v>
                </c:pt>
                <c:pt idx="2">
                  <c:v>22.026028814709832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0B-405D-981E-218CCC58A1F3}"/>
            </c:ext>
          </c:extLst>
        </c:ser>
        <c:ser>
          <c:idx val="6"/>
          <c:order val="6"/>
          <c:tx>
            <c:strRef>
              <c:f>Dati!$I$2076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3175">
              <a:noFill/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Dati!$I$2077:$I$2079</c:f>
              <c:numCache>
                <c:formatCode>0</c:formatCode>
                <c:ptCount val="3"/>
                <c:pt idx="0">
                  <c:v>22.556570085794494</c:v>
                </c:pt>
                <c:pt idx="1">
                  <c:v>26.13296682993586</c:v>
                </c:pt>
                <c:pt idx="2">
                  <c:v>26.55673960392533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90B-405D-981E-218CCC58A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646167952"/>
        <c:axId val="646161288"/>
      </c:barChart>
      <c:catAx>
        <c:axId val="646167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/>
            </a:pPr>
            <a:endParaRPr lang="en-US"/>
          </a:p>
        </c:txPr>
        <c:crossAx val="646161288"/>
        <c:crossesAt val="34.9"/>
        <c:auto val="1"/>
        <c:lblAlgn val="ctr"/>
        <c:lblOffset val="100"/>
        <c:tickLblSkip val="1"/>
        <c:tickMarkSkip val="1"/>
        <c:noMultiLvlLbl val="0"/>
      </c:catAx>
      <c:valAx>
        <c:axId val="646161288"/>
        <c:scaling>
          <c:orientation val="minMax"/>
          <c:max val="14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167952"/>
        <c:crosses val="autoZero"/>
        <c:crossBetween val="between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/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6657755575199522"/>
          <c:y val="7.755268820670702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063121622432573"/>
          <c:y val="8.829584377694856E-2"/>
          <c:w val="0.65813733572112154"/>
          <c:h val="0.89395788167216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Dati!$C$2050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Dati!$B$2051:$B$2088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Dati!$C$2051:$C$2088</c:f>
              <c:numCache>
                <c:formatCode>0</c:formatCode>
                <c:ptCount val="38"/>
                <c:pt idx="0">
                  <c:v>11.723896706953148</c:v>
                </c:pt>
                <c:pt idx="1">
                  <c:v>28.593173147200229</c:v>
                </c:pt>
                <c:pt idx="2">
                  <c:v>10.603491045527315</c:v>
                </c:pt>
                <c:pt idx="3">
                  <c:v>12.76990468953286</c:v>
                </c:pt>
                <c:pt idx="4">
                  <c:v>28.593173147200229</c:v>
                </c:pt>
                <c:pt idx="5">
                  <c:v>17.950145733477932</c:v>
                </c:pt>
                <c:pt idx="6">
                  <c:v>14.559407228730407</c:v>
                </c:pt>
                <c:pt idx="7">
                  <c:v>10.759218590475266</c:v>
                </c:pt>
                <c:pt idx="8">
                  <c:v>10.452130846749323</c:v>
                </c:pt>
                <c:pt idx="9">
                  <c:v>11.712015118034516</c:v>
                </c:pt>
                <c:pt idx="10">
                  <c:v>8.1277786570486974</c:v>
                </c:pt>
                <c:pt idx="11">
                  <c:v>28.593173147200229</c:v>
                </c:pt>
                <c:pt idx="12">
                  <c:v>9.7225028507317752</c:v>
                </c:pt>
                <c:pt idx="13">
                  <c:v>14.644206283274217</c:v>
                </c:pt>
                <c:pt idx="14">
                  <c:v>28.593173147200229</c:v>
                </c:pt>
                <c:pt idx="15">
                  <c:v>9.8815837258933463</c:v>
                </c:pt>
                <c:pt idx="16">
                  <c:v>12.788635231554405</c:v>
                </c:pt>
                <c:pt idx="17">
                  <c:v>9.4138858089330526</c:v>
                </c:pt>
                <c:pt idx="18">
                  <c:v>28.593173147200229</c:v>
                </c:pt>
                <c:pt idx="19">
                  <c:v>7</c:v>
                </c:pt>
                <c:pt idx="20">
                  <c:v>11.494383735444552</c:v>
                </c:pt>
                <c:pt idx="21">
                  <c:v>11.437689846595529</c:v>
                </c:pt>
                <c:pt idx="22">
                  <c:v>14.283938899615846</c:v>
                </c:pt>
                <c:pt idx="23">
                  <c:v>10.310304948027897</c:v>
                </c:pt>
                <c:pt idx="24">
                  <c:v>28.593173147200229</c:v>
                </c:pt>
                <c:pt idx="25">
                  <c:v>12.815704868059909</c:v>
                </c:pt>
                <c:pt idx="26">
                  <c:v>11.215995925253431</c:v>
                </c:pt>
                <c:pt idx="27">
                  <c:v>12.081674208061969</c:v>
                </c:pt>
                <c:pt idx="28">
                  <c:v>11.975789844825369</c:v>
                </c:pt>
                <c:pt idx="29">
                  <c:v>9.4558804574476323</c:v>
                </c:pt>
                <c:pt idx="30">
                  <c:v>28.593173147200229</c:v>
                </c:pt>
                <c:pt idx="31">
                  <c:v>12.815704868059909</c:v>
                </c:pt>
                <c:pt idx="32">
                  <c:v>13.038026287680083</c:v>
                </c:pt>
                <c:pt idx="33">
                  <c:v>8.5373454053887983</c:v>
                </c:pt>
                <c:pt idx="34">
                  <c:v>28.593173147200229</c:v>
                </c:pt>
                <c:pt idx="35">
                  <c:v>16.293762719839592</c:v>
                </c:pt>
                <c:pt idx="36">
                  <c:v>8.0267152482527493</c:v>
                </c:pt>
                <c:pt idx="37">
                  <c:v>9.6730621029302846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83-409C-878C-6D8FC0F7E14A}"/>
            </c:ext>
          </c:extLst>
        </c:ser>
        <c:ser>
          <c:idx val="1"/>
          <c:order val="1"/>
          <c:tx>
            <c:strRef>
              <c:f>Dati!$D$2050</c:f>
              <c:strCache>
                <c:ptCount val="1"/>
                <c:pt idx="0">
                  <c:v>Pilnībā nepiekrīt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Dati!$B$2051:$B$2088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Dati!$D$2051:$D$2088</c:f>
              <c:numCache>
                <c:formatCode>General</c:formatCode>
                <c:ptCount val="38"/>
                <c:pt idx="0" formatCode="0">
                  <c:v>7.1174926526330369</c:v>
                </c:pt>
                <c:pt idx="2" formatCode="0">
                  <c:v>9.0083422711869439</c:v>
                </c:pt>
                <c:pt idx="3" formatCode="0">
                  <c:v>5.352200077845235</c:v>
                </c:pt>
                <c:pt idx="5" formatCode="0">
                  <c:v>5.369871567123548</c:v>
                </c:pt>
                <c:pt idx="6" formatCode="0">
                  <c:v>4.5661091379104759</c:v>
                </c:pt>
                <c:pt idx="7" formatCode="0">
                  <c:v>7.452472062947284</c:v>
                </c:pt>
                <c:pt idx="8" formatCode="0">
                  <c:v>7.4175510918886571</c:v>
                </c:pt>
                <c:pt idx="9" formatCode="0">
                  <c:v>6.9556671242670038</c:v>
                </c:pt>
                <c:pt idx="10" formatCode="0">
                  <c:v>10.153465055196373</c:v>
                </c:pt>
                <c:pt idx="12" formatCode="0">
                  <c:v>7.674996870995682</c:v>
                </c:pt>
                <c:pt idx="13" formatCode="0">
                  <c:v>6.4532556062223998</c:v>
                </c:pt>
                <c:pt idx="15" formatCode="0">
                  <c:v>9.3082822511934591</c:v>
                </c:pt>
                <c:pt idx="16" formatCode="0">
                  <c:v>6.609098360926847</c:v>
                </c:pt>
                <c:pt idx="17" formatCode="0">
                  <c:v>7.9041220039667843</c:v>
                </c:pt>
                <c:pt idx="19" formatCode="0">
                  <c:v>9.7490140547598223</c:v>
                </c:pt>
                <c:pt idx="20" formatCode="0">
                  <c:v>6.2419837763100077</c:v>
                </c:pt>
                <c:pt idx="21" formatCode="0">
                  <c:v>7.543848823626341</c:v>
                </c:pt>
                <c:pt idx="22" formatCode="0">
                  <c:v>5.8808256829135708</c:v>
                </c:pt>
                <c:pt idx="23" formatCode="0">
                  <c:v>9.1353077484655785</c:v>
                </c:pt>
                <c:pt idx="25" formatCode="0">
                  <c:v>5.3040220196021304</c:v>
                </c:pt>
                <c:pt idx="26" formatCode="0">
                  <c:v>8.8731111678964165</c:v>
                </c:pt>
                <c:pt idx="27" formatCode="0">
                  <c:v>9.177005407136976</c:v>
                </c:pt>
                <c:pt idx="28" formatCode="0">
                  <c:v>6.5559488658114562</c:v>
                </c:pt>
                <c:pt idx="29" formatCode="0">
                  <c:v>6.7708883020327066</c:v>
                </c:pt>
                <c:pt idx="31" formatCode="0">
                  <c:v>5.3040220196021304</c:v>
                </c:pt>
                <c:pt idx="32" formatCode="0">
                  <c:v>7.2041402522249181</c:v>
                </c:pt>
                <c:pt idx="33" formatCode="0">
                  <c:v>9.1793972041199048</c:v>
                </c:pt>
                <c:pt idx="35" formatCode="0">
                  <c:v>5.4125740602398871</c:v>
                </c:pt>
                <c:pt idx="36" formatCode="0">
                  <c:v>9.8271159947821474</c:v>
                </c:pt>
                <c:pt idx="37" formatCode="0">
                  <c:v>7.0810713921095738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83-409C-878C-6D8FC0F7E14A}"/>
            </c:ext>
          </c:extLst>
        </c:ser>
        <c:ser>
          <c:idx val="2"/>
          <c:order val="2"/>
          <c:tx>
            <c:strRef>
              <c:f>Dati!$E$2050</c:f>
              <c:strCache>
                <c:ptCount val="1"/>
                <c:pt idx="0">
                  <c:v>Drīzāk nepiekrīt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Dati!$B$2051:$B$2088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Dati!$E$2051:$E$2088</c:f>
              <c:numCache>
                <c:formatCode>General</c:formatCode>
                <c:ptCount val="38"/>
                <c:pt idx="0" formatCode="0">
                  <c:v>9.7517837876140447</c:v>
                </c:pt>
                <c:pt idx="2" formatCode="0">
                  <c:v>8.98133983048597</c:v>
                </c:pt>
                <c:pt idx="3" formatCode="0">
                  <c:v>10.471068379822134</c:v>
                </c:pt>
                <c:pt idx="5" formatCode="0">
                  <c:v>5.2731558465987467</c:v>
                </c:pt>
                <c:pt idx="6" formatCode="0">
                  <c:v>9.467656780559345</c:v>
                </c:pt>
                <c:pt idx="7" formatCode="0">
                  <c:v>10.38148249377768</c:v>
                </c:pt>
                <c:pt idx="8" formatCode="0">
                  <c:v>10.723491208562248</c:v>
                </c:pt>
                <c:pt idx="9" formatCode="0">
                  <c:v>9.9254909048987088</c:v>
                </c:pt>
                <c:pt idx="10" formatCode="0">
                  <c:v>10.311929434955159</c:v>
                </c:pt>
                <c:pt idx="12" formatCode="0">
                  <c:v>11.195673425472773</c:v>
                </c:pt>
                <c:pt idx="13" formatCode="0">
                  <c:v>7.4957112577036131</c:v>
                </c:pt>
                <c:pt idx="15" formatCode="0">
                  <c:v>9.4033071701134237</c:v>
                </c:pt>
                <c:pt idx="16" formatCode="0">
                  <c:v>9.1954395547189769</c:v>
                </c:pt>
                <c:pt idx="17" formatCode="0">
                  <c:v>11.275165334300393</c:v>
                </c:pt>
                <c:pt idx="19" formatCode="0">
                  <c:v>11.844159092440407</c:v>
                </c:pt>
                <c:pt idx="20" formatCode="0">
                  <c:v>10.856805635445669</c:v>
                </c:pt>
                <c:pt idx="21" formatCode="0">
                  <c:v>9.6116344769783595</c:v>
                </c:pt>
                <c:pt idx="22" formatCode="0">
                  <c:v>8.4284085646708125</c:v>
                </c:pt>
                <c:pt idx="23" formatCode="0">
                  <c:v>9.1475604507067541</c:v>
                </c:pt>
                <c:pt idx="25" formatCode="0">
                  <c:v>10.473446259538191</c:v>
                </c:pt>
                <c:pt idx="26" formatCode="0">
                  <c:v>8.5040660540503819</c:v>
                </c:pt>
                <c:pt idx="27" formatCode="0">
                  <c:v>7.334493532001285</c:v>
                </c:pt>
                <c:pt idx="28" formatCode="0">
                  <c:v>10.061434436563404</c:v>
                </c:pt>
                <c:pt idx="29" formatCode="0">
                  <c:v>12.366404387719891</c:v>
                </c:pt>
                <c:pt idx="31" formatCode="0">
                  <c:v>10.473446259538191</c:v>
                </c:pt>
                <c:pt idx="32" formatCode="0">
                  <c:v>8.3510066072952291</c:v>
                </c:pt>
                <c:pt idx="33" formatCode="0">
                  <c:v>10.876430537691526</c:v>
                </c:pt>
                <c:pt idx="35" formatCode="0">
                  <c:v>6.8868363671207486</c:v>
                </c:pt>
                <c:pt idx="36" formatCode="0">
                  <c:v>10.739341904165332</c:v>
                </c:pt>
                <c:pt idx="37" formatCode="0">
                  <c:v>11.83903965216037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83-409C-878C-6D8FC0F7E14A}"/>
            </c:ext>
          </c:extLst>
        </c:ser>
        <c:ser>
          <c:idx val="3"/>
          <c:order val="3"/>
          <c:tx>
            <c:strRef>
              <c:f>Dati!$F$2050</c:f>
              <c:strCache>
                <c:ptCount val="1"/>
                <c:pt idx="0">
                  <c:v>Drīzāk piekrīt</c:v>
                </c:pt>
              </c:strCache>
            </c:strRef>
          </c:tx>
          <c:spPr>
            <a:solidFill>
              <a:srgbClr val="74D88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Dati!$B$2051:$B$2088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Dati!$F$2051:$F$2088</c:f>
              <c:numCache>
                <c:formatCode>General</c:formatCode>
                <c:ptCount val="38"/>
                <c:pt idx="0" formatCode="0">
                  <c:v>34.314458141237964</c:v>
                </c:pt>
                <c:pt idx="2" formatCode="0">
                  <c:v>34.231329198455526</c:v>
                </c:pt>
                <c:pt idx="3" formatCode="0">
                  <c:v>34.392067118707196</c:v>
                </c:pt>
                <c:pt idx="5" formatCode="0">
                  <c:v>32.256314624881668</c:v>
                </c:pt>
                <c:pt idx="6" formatCode="0">
                  <c:v>35.879444415202713</c:v>
                </c:pt>
                <c:pt idx="7" formatCode="0">
                  <c:v>32.897866723266581</c:v>
                </c:pt>
                <c:pt idx="8" formatCode="0">
                  <c:v>32.705549782984882</c:v>
                </c:pt>
                <c:pt idx="9" formatCode="0">
                  <c:v>34.82961361971897</c:v>
                </c:pt>
                <c:pt idx="10" formatCode="0">
                  <c:v>36.920379426198849</c:v>
                </c:pt>
                <c:pt idx="12" formatCode="0">
                  <c:v>33.750721636369263</c:v>
                </c:pt>
                <c:pt idx="13" formatCode="0">
                  <c:v>34.506996793423944</c:v>
                </c:pt>
                <c:pt idx="15" formatCode="0">
                  <c:v>26.550857829196609</c:v>
                </c:pt>
                <c:pt idx="16" formatCode="0">
                  <c:v>35.336418020697991</c:v>
                </c:pt>
                <c:pt idx="17" formatCode="0">
                  <c:v>33.543873063875395</c:v>
                </c:pt>
                <c:pt idx="19" formatCode="0">
                  <c:v>30.709695991910714</c:v>
                </c:pt>
                <c:pt idx="20" formatCode="0">
                  <c:v>39.151772962754563</c:v>
                </c:pt>
                <c:pt idx="21" formatCode="0">
                  <c:v>41.10256143177341</c:v>
                </c:pt>
                <c:pt idx="22" formatCode="0">
                  <c:v>41.491681394438352</c:v>
                </c:pt>
                <c:pt idx="23" formatCode="0">
                  <c:v>31.361346791611471</c:v>
                </c:pt>
                <c:pt idx="25" formatCode="0">
                  <c:v>36.254792729314296</c:v>
                </c:pt>
                <c:pt idx="26" formatCode="0">
                  <c:v>34.235586514958626</c:v>
                </c:pt>
                <c:pt idx="27" formatCode="0">
                  <c:v>27.633829988940224</c:v>
                </c:pt>
                <c:pt idx="28" formatCode="0">
                  <c:v>41.228280519911664</c:v>
                </c:pt>
                <c:pt idx="29" formatCode="0">
                  <c:v>28.552164674137977</c:v>
                </c:pt>
                <c:pt idx="31" formatCode="0">
                  <c:v>36.254792729314296</c:v>
                </c:pt>
                <c:pt idx="32" formatCode="0">
                  <c:v>32.459891249722936</c:v>
                </c:pt>
                <c:pt idx="33" formatCode="0">
                  <c:v>34.616636686179028</c:v>
                </c:pt>
                <c:pt idx="35" formatCode="0">
                  <c:v>32.204839819162437</c:v>
                </c:pt>
                <c:pt idx="36" formatCode="0">
                  <c:v>36.436424364188518</c:v>
                </c:pt>
                <c:pt idx="37" formatCode="0">
                  <c:v>35.268942433030851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83-409C-878C-6D8FC0F7E14A}"/>
            </c:ext>
          </c:extLst>
        </c:ser>
        <c:ser>
          <c:idx val="4"/>
          <c:order val="4"/>
          <c:tx>
            <c:strRef>
              <c:f>Dati!$G$2050</c:f>
              <c:strCache>
                <c:ptCount val="1"/>
                <c:pt idx="0">
                  <c:v>Pilnībā piekrīt</c:v>
                </c:pt>
              </c:strCache>
            </c:strRef>
          </c:tx>
          <c:spPr>
            <a:solidFill>
              <a:srgbClr val="2E822A">
                <a:lumMod val="75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Dati!$B$2051:$B$2088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Dati!$G$2051:$G$2088</c:f>
              <c:numCache>
                <c:formatCode>General</c:formatCode>
                <c:ptCount val="38"/>
                <c:pt idx="0" formatCode="0">
                  <c:v>26.259695332720284</c:v>
                </c:pt>
                <c:pt idx="2" formatCode="0">
                  <c:v>27.573030749055857</c:v>
                </c:pt>
                <c:pt idx="3" formatCode="0">
                  <c:v>25.033568603278948</c:v>
                </c:pt>
                <c:pt idx="5" formatCode="0">
                  <c:v>39.015082389988919</c:v>
                </c:pt>
                <c:pt idx="6" formatCode="0">
                  <c:v>33.676219838598293</c:v>
                </c:pt>
                <c:pt idx="7" formatCode="0">
                  <c:v>27.634655460103438</c:v>
                </c:pt>
                <c:pt idx="8" formatCode="0">
                  <c:v>25.733449993660809</c:v>
                </c:pt>
                <c:pt idx="9" formatCode="0">
                  <c:v>21.205332772030481</c:v>
                </c:pt>
                <c:pt idx="10" formatCode="0">
                  <c:v>16.375835520988073</c:v>
                </c:pt>
                <c:pt idx="12" formatCode="0">
                  <c:v>25.403319841186484</c:v>
                </c:pt>
                <c:pt idx="13" formatCode="0">
                  <c:v>28.471416399706545</c:v>
                </c:pt>
                <c:pt idx="15" formatCode="0">
                  <c:v>25.571058248237836</c:v>
                </c:pt>
                <c:pt idx="16" formatCode="0">
                  <c:v>26.079252536034922</c:v>
                </c:pt>
                <c:pt idx="17" formatCode="0">
                  <c:v>26.892674189326147</c:v>
                </c:pt>
                <c:pt idx="19" formatCode="0">
                  <c:v>21.195261416871226</c:v>
                </c:pt>
                <c:pt idx="20" formatCode="0">
                  <c:v>19.300347173431227</c:v>
                </c:pt>
                <c:pt idx="21" formatCode="0">
                  <c:v>23.906659005342345</c:v>
                </c:pt>
                <c:pt idx="22" formatCode="0">
                  <c:v>25.710083005413214</c:v>
                </c:pt>
                <c:pt idx="23" formatCode="0">
                  <c:v>39.293136065228559</c:v>
                </c:pt>
                <c:pt idx="25" formatCode="0">
                  <c:v>30.107901171183624</c:v>
                </c:pt>
                <c:pt idx="26" formatCode="0">
                  <c:v>23.410166721996923</c:v>
                </c:pt>
                <c:pt idx="27" formatCode="0">
                  <c:v>29.601252868083158</c:v>
                </c:pt>
                <c:pt idx="28" formatCode="0">
                  <c:v>21.835627861255524</c:v>
                </c:pt>
                <c:pt idx="29" formatCode="0">
                  <c:v>24.05273904025707</c:v>
                </c:pt>
                <c:pt idx="31" formatCode="0">
                  <c:v>30.107901171183624</c:v>
                </c:pt>
                <c:pt idx="32" formatCode="0">
                  <c:v>27.559615936799737</c:v>
                </c:pt>
                <c:pt idx="33" formatCode="0">
                  <c:v>19.771866576873897</c:v>
                </c:pt>
                <c:pt idx="35" formatCode="0">
                  <c:v>38.430816697478988</c:v>
                </c:pt>
                <c:pt idx="36" formatCode="0">
                  <c:v>25.799048142808722</c:v>
                </c:pt>
                <c:pt idx="37" formatCode="0">
                  <c:v>15.475308444934077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02-46D2-905E-C0F8F30A55E5}"/>
            </c:ext>
          </c:extLst>
        </c:ser>
        <c:ser>
          <c:idx val="5"/>
          <c:order val="5"/>
          <c:tx>
            <c:strRef>
              <c:f>Dati!$H$2050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Dati!$B$2051:$B$2088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Dati!$H$2051:$H$2088</c:f>
              <c:numCache>
                <c:formatCode>0</c:formatCode>
                <c:ptCount val="38"/>
                <c:pt idx="0">
                  <c:v>17.697243540912339</c:v>
                </c:pt>
                <c:pt idx="1">
                  <c:v>78.271397014870587</c:v>
                </c:pt>
                <c:pt idx="2">
                  <c:v>16.4670370673592</c:v>
                </c:pt>
                <c:pt idx="3">
                  <c:v>18.84576129288444</c:v>
                </c:pt>
                <c:pt idx="4">
                  <c:v>78.271397014870587</c:v>
                </c:pt>
                <c:pt idx="5">
                  <c:v>7</c:v>
                </c:pt>
                <c:pt idx="6">
                  <c:v>8.7157327610695816</c:v>
                </c:pt>
                <c:pt idx="7">
                  <c:v>17.738874831500567</c:v>
                </c:pt>
                <c:pt idx="8">
                  <c:v>19.832397238224893</c:v>
                </c:pt>
                <c:pt idx="9">
                  <c:v>22.236450623121137</c:v>
                </c:pt>
                <c:pt idx="10">
                  <c:v>24.975182067683662</c:v>
                </c:pt>
                <c:pt idx="11">
                  <c:v>78.271397014870587</c:v>
                </c:pt>
                <c:pt idx="12">
                  <c:v>19.117355537314836</c:v>
                </c:pt>
                <c:pt idx="13">
                  <c:v>15.292983821740101</c:v>
                </c:pt>
                <c:pt idx="14">
                  <c:v>78.271397014870587</c:v>
                </c:pt>
                <c:pt idx="15">
                  <c:v>26.149480937436145</c:v>
                </c:pt>
                <c:pt idx="16">
                  <c:v>16.855726458137674</c:v>
                </c:pt>
                <c:pt idx="17">
                  <c:v>17.834849761669048</c:v>
                </c:pt>
                <c:pt idx="18">
                  <c:v>78.271397014870587</c:v>
                </c:pt>
                <c:pt idx="19">
                  <c:v>26.366439606088647</c:v>
                </c:pt>
                <c:pt idx="20">
                  <c:v>19.819276878684796</c:v>
                </c:pt>
                <c:pt idx="21">
                  <c:v>13.262176577754829</c:v>
                </c:pt>
                <c:pt idx="22">
                  <c:v>11.069632615019025</c:v>
                </c:pt>
                <c:pt idx="23">
                  <c:v>7.616914158030557</c:v>
                </c:pt>
                <c:pt idx="24">
                  <c:v>78.271397014870587</c:v>
                </c:pt>
                <c:pt idx="25">
                  <c:v>11.908703114372663</c:v>
                </c:pt>
                <c:pt idx="26">
                  <c:v>20.625643777915037</c:v>
                </c:pt>
                <c:pt idx="27">
                  <c:v>21.036314157847205</c:v>
                </c:pt>
                <c:pt idx="28">
                  <c:v>15.207488633703399</c:v>
                </c:pt>
                <c:pt idx="29">
                  <c:v>25.666493300475544</c:v>
                </c:pt>
                <c:pt idx="30">
                  <c:v>78.271397014870587</c:v>
                </c:pt>
                <c:pt idx="31">
                  <c:v>11.908703114372663</c:v>
                </c:pt>
                <c:pt idx="32">
                  <c:v>18.251889828347913</c:v>
                </c:pt>
                <c:pt idx="33">
                  <c:v>23.882893751817662</c:v>
                </c:pt>
                <c:pt idx="34">
                  <c:v>78.271397014870587</c:v>
                </c:pt>
                <c:pt idx="35">
                  <c:v>7.6357404982291612</c:v>
                </c:pt>
                <c:pt idx="36">
                  <c:v>16.035924507873347</c:v>
                </c:pt>
                <c:pt idx="37">
                  <c:v>27.527146136905657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02-46D2-905E-C0F8F30A55E5}"/>
            </c:ext>
          </c:extLst>
        </c:ser>
        <c:ser>
          <c:idx val="6"/>
          <c:order val="6"/>
          <c:tx>
            <c:strRef>
              <c:f>Dati!$I$2050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Dati!$B$2051:$B$2088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Dati!$I$2051:$I$2088</c:f>
              <c:numCache>
                <c:formatCode>General</c:formatCode>
                <c:ptCount val="38"/>
                <c:pt idx="0" formatCode="0">
                  <c:v>22.556570085794494</c:v>
                </c:pt>
                <c:pt idx="2" formatCode="0">
                  <c:v>20.205957950815666</c:v>
                </c:pt>
                <c:pt idx="3" formatCode="0">
                  <c:v>24.751095820346432</c:v>
                </c:pt>
                <c:pt idx="5" formatCode="0">
                  <c:v>18.08557557140718</c:v>
                </c:pt>
                <c:pt idx="6" formatCode="0">
                  <c:v>16.410569827729329</c:v>
                </c:pt>
                <c:pt idx="7" formatCode="0">
                  <c:v>21.633523259904955</c:v>
                </c:pt>
                <c:pt idx="8" formatCode="0">
                  <c:v>23.419957922903638</c:v>
                </c:pt>
                <c:pt idx="9" formatCode="0">
                  <c:v>27.083895579085063</c:v>
                </c:pt>
                <c:pt idx="10" formatCode="0">
                  <c:v>26.238390562661515</c:v>
                </c:pt>
                <c:pt idx="12" formatCode="0">
                  <c:v>21.975288225975408</c:v>
                </c:pt>
                <c:pt idx="13" formatCode="0">
                  <c:v>23.072619942943795</c:v>
                </c:pt>
                <c:pt idx="15" formatCode="0">
                  <c:v>29.166494501258668</c:v>
                </c:pt>
                <c:pt idx="16" formatCode="0">
                  <c:v>22.779791527621011</c:v>
                </c:pt>
                <c:pt idx="17" formatCode="0">
                  <c:v>20.384165408531292</c:v>
                </c:pt>
                <c:pt idx="19" formatCode="0">
                  <c:v>26.501869444017931</c:v>
                </c:pt>
                <c:pt idx="20" formatCode="0">
                  <c:v>24.449090452058581</c:v>
                </c:pt>
                <c:pt idx="21" formatCode="0">
                  <c:v>17.835296262279591</c:v>
                </c:pt>
                <c:pt idx="22" formatCode="0">
                  <c:v>18.489001352564163</c:v>
                </c:pt>
                <c:pt idx="23" formatCode="0">
                  <c:v>11.062648943987689</c:v>
                </c:pt>
                <c:pt idx="25" formatCode="0">
                  <c:v>17.859837820362014</c:v>
                </c:pt>
                <c:pt idx="26" formatCode="0">
                  <c:v>24.977069541097766</c:v>
                </c:pt>
                <c:pt idx="27" formatCode="0">
                  <c:v>26.253418203838333</c:v>
                </c:pt>
                <c:pt idx="28" formatCode="0">
                  <c:v>20.318708316458046</c:v>
                </c:pt>
                <c:pt idx="29" formatCode="0">
                  <c:v>28.257803595852486</c:v>
                </c:pt>
                <c:pt idx="31" formatCode="0">
                  <c:v>17.859837820362014</c:v>
                </c:pt>
                <c:pt idx="32" formatCode="0">
                  <c:v>24.425345953957212</c:v>
                </c:pt>
                <c:pt idx="33" formatCode="0">
                  <c:v>25.555668995135811</c:v>
                </c:pt>
                <c:pt idx="35" formatCode="0">
                  <c:v>17.064933055997987</c:v>
                </c:pt>
                <c:pt idx="36" formatCode="0">
                  <c:v>17.198069594055575</c:v>
                </c:pt>
                <c:pt idx="37" formatCode="0">
                  <c:v>30.335638077765303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02-46D2-905E-C0F8F30A55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646168344"/>
        <c:axId val="646169520"/>
      </c:barChart>
      <c:catAx>
        <c:axId val="646168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/>
            </a:pPr>
            <a:endParaRPr lang="en-US"/>
          </a:p>
        </c:txPr>
        <c:crossAx val="646169520"/>
        <c:crossesAt val="28.6"/>
        <c:auto val="1"/>
        <c:lblAlgn val="ctr"/>
        <c:lblOffset val="100"/>
        <c:tickLblSkip val="1"/>
        <c:tickMarkSkip val="1"/>
        <c:noMultiLvlLbl val="0"/>
      </c:catAx>
      <c:valAx>
        <c:axId val="646169520"/>
        <c:scaling>
          <c:orientation val="minMax"/>
          <c:max val="14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168344"/>
        <c:crosses val="autoZero"/>
        <c:crossBetween val="between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lv-LV" sz="1000"/>
              <a:t>%</a:t>
            </a:r>
          </a:p>
        </c:rich>
      </c:tx>
      <c:layout>
        <c:manualLayout>
          <c:xMode val="edge"/>
          <c:yMode val="edge"/>
          <c:x val="0.9353829765727304"/>
          <c:y val="0.20273885021277524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5021492515924556"/>
          <c:y val="0.23944192650806428"/>
          <c:w val="0.45881454910135966"/>
          <c:h val="0.742348835743395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Dati!$C$2076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Dati!$C$2077:$C$2079</c:f>
              <c:numCache>
                <c:formatCode>0</c:formatCode>
                <c:ptCount val="3"/>
                <c:pt idx="0">
                  <c:v>18.025859296579064</c:v>
                </c:pt>
                <c:pt idx="1">
                  <c:v>8.8959142960710373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0B-405D-981E-218CCC58A1F3}"/>
            </c:ext>
          </c:extLst>
        </c:ser>
        <c:ser>
          <c:idx val="1"/>
          <c:order val="1"/>
          <c:tx>
            <c:strRef>
              <c:f>Dati!$D$2076</c:f>
              <c:strCache>
                <c:ptCount val="1"/>
                <c:pt idx="0">
                  <c:v>Pilnībā nepiekrīt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Dati!$D$2077:$D$2079</c:f>
              <c:numCache>
                <c:formatCode>0</c:formatCode>
                <c:ptCount val="3"/>
                <c:pt idx="0">
                  <c:v>7.1174926526330369</c:v>
                </c:pt>
                <c:pt idx="1">
                  <c:v>10.347920245838706</c:v>
                </c:pt>
                <c:pt idx="2">
                  <c:v>14.02418910449985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0B-405D-981E-218CCC58A1F3}"/>
            </c:ext>
          </c:extLst>
        </c:ser>
        <c:ser>
          <c:idx val="2"/>
          <c:order val="2"/>
          <c:tx>
            <c:strRef>
              <c:f>Dati!$E$2076</c:f>
              <c:strCache>
                <c:ptCount val="1"/>
                <c:pt idx="0">
                  <c:v>Drīzāk nepiekrīt</c:v>
                </c:pt>
              </c:strCache>
            </c:strRef>
          </c:tx>
          <c:spPr>
            <a:solidFill>
              <a:srgbClr val="EE7965"/>
            </a:solidFill>
            <a:ln w="25400">
              <a:noFill/>
            </a:ln>
          </c:spPr>
          <c:invertIfNegative val="0"/>
          <c:dLbls>
            <c:dLbl>
              <c:idx val="2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0B-405D-981E-218CCC58A1F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Dati!$E$2077:$E$2079</c:f>
              <c:numCache>
                <c:formatCode>0</c:formatCode>
                <c:ptCount val="3"/>
                <c:pt idx="0">
                  <c:v>9.7517837876140447</c:v>
                </c:pt>
                <c:pt idx="1">
                  <c:v>15.6513011949164</c:v>
                </c:pt>
                <c:pt idx="2">
                  <c:v>13.870946632326294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0B-405D-981E-218CCC58A1F3}"/>
            </c:ext>
          </c:extLst>
        </c:ser>
        <c:ser>
          <c:idx val="3"/>
          <c:order val="3"/>
          <c:tx>
            <c:strRef>
              <c:f>Dati!$F$2076</c:f>
              <c:strCache>
                <c:ptCount val="1"/>
                <c:pt idx="0">
                  <c:v>Drīzāk piekrīt</c:v>
                </c:pt>
              </c:strCache>
            </c:strRef>
          </c:tx>
          <c:spPr>
            <a:solidFill>
              <a:srgbClr val="74D88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Dati!$F$2077:$F$2079</c:f>
              <c:numCache>
                <c:formatCode>0</c:formatCode>
                <c:ptCount val="3"/>
                <c:pt idx="0">
                  <c:v>34.314458141237964</c:v>
                </c:pt>
                <c:pt idx="1">
                  <c:v>33.218425593199974</c:v>
                </c:pt>
                <c:pt idx="2">
                  <c:v>28.897645012271614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0B-405D-981E-218CCC58A1F3}"/>
            </c:ext>
          </c:extLst>
        </c:ser>
        <c:ser>
          <c:idx val="4"/>
          <c:order val="4"/>
          <c:tx>
            <c:strRef>
              <c:f>Dati!$G$2076</c:f>
              <c:strCache>
                <c:ptCount val="1"/>
                <c:pt idx="0">
                  <c:v>Pilnībā piekrīt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Dati!$G$2077:$G$2079</c:f>
              <c:numCache>
                <c:formatCode>0</c:formatCode>
                <c:ptCount val="3"/>
                <c:pt idx="0">
                  <c:v>26.259695332720284</c:v>
                </c:pt>
                <c:pt idx="1">
                  <c:v>14.649386136108859</c:v>
                </c:pt>
                <c:pt idx="2">
                  <c:v>16.650479646976805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0B-405D-981E-218CCC58A1F3}"/>
            </c:ext>
          </c:extLst>
        </c:ser>
        <c:ser>
          <c:idx val="5"/>
          <c:order val="5"/>
          <c:tx>
            <c:strRef>
              <c:f>Dati!$H$2076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Dati!$H$2077:$H$2079</c:f>
              <c:numCache>
                <c:formatCode>0</c:formatCode>
                <c:ptCount val="3"/>
                <c:pt idx="0">
                  <c:v>7</c:v>
                </c:pt>
                <c:pt idx="1">
                  <c:v>19.706341744649414</c:v>
                </c:pt>
                <c:pt idx="2">
                  <c:v>22.026028814709832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0B-405D-981E-218CCC58A1F3}"/>
            </c:ext>
          </c:extLst>
        </c:ser>
        <c:ser>
          <c:idx val="6"/>
          <c:order val="6"/>
          <c:tx>
            <c:strRef>
              <c:f>Dati!$I$2076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3175">
              <a:noFill/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Dati!$I$2077:$I$2079</c:f>
              <c:numCache>
                <c:formatCode>0</c:formatCode>
                <c:ptCount val="3"/>
                <c:pt idx="0">
                  <c:v>22.556570085794494</c:v>
                </c:pt>
                <c:pt idx="1">
                  <c:v>26.13296682993586</c:v>
                </c:pt>
                <c:pt idx="2">
                  <c:v>26.55673960392533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90B-405D-981E-218CCC58A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646169912"/>
        <c:axId val="646162464"/>
      </c:barChart>
      <c:catAx>
        <c:axId val="646169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/>
            </a:pPr>
            <a:endParaRPr lang="en-US"/>
          </a:p>
        </c:txPr>
        <c:crossAx val="646162464"/>
        <c:crossesAt val="34.9"/>
        <c:auto val="1"/>
        <c:lblAlgn val="ctr"/>
        <c:lblOffset val="100"/>
        <c:tickLblSkip val="1"/>
        <c:tickMarkSkip val="1"/>
        <c:noMultiLvlLbl val="0"/>
      </c:catAx>
      <c:valAx>
        <c:axId val="646162464"/>
        <c:scaling>
          <c:orientation val="minMax"/>
          <c:max val="14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169912"/>
        <c:crosses val="autoZero"/>
        <c:crossBetween val="between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lv-LV" sz="1000"/>
              <a:t>%</a:t>
            </a:r>
          </a:p>
        </c:rich>
      </c:tx>
      <c:layout>
        <c:manualLayout>
          <c:xMode val="edge"/>
          <c:yMode val="edge"/>
          <c:x val="0.96657755575199522"/>
          <c:y val="7.755268820670702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063121622432573"/>
          <c:y val="8.829584377694856E-2"/>
          <c:w val="0.65813733572112154"/>
          <c:h val="0.89395788167216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Dati!$C$2094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Dati!$B$2095:$B$2132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Dati!$C$2095:$C$2132</c:f>
              <c:numCache>
                <c:formatCode>0</c:formatCode>
                <c:ptCount val="38"/>
                <c:pt idx="0">
                  <c:v>12.50585418870763</c:v>
                </c:pt>
                <c:pt idx="1">
                  <c:v>38.505075629462738</c:v>
                </c:pt>
                <c:pt idx="2">
                  <c:v>11.139418527406137</c:v>
                </c:pt>
                <c:pt idx="3">
                  <c:v>13.781555176851443</c:v>
                </c:pt>
                <c:pt idx="4">
                  <c:v>38.505075629462738</c:v>
                </c:pt>
                <c:pt idx="5">
                  <c:v>16.675116018274515</c:v>
                </c:pt>
                <c:pt idx="6">
                  <c:v>18.026556632806219</c:v>
                </c:pt>
                <c:pt idx="7">
                  <c:v>9.898294790825819</c:v>
                </c:pt>
                <c:pt idx="8">
                  <c:v>11.315898947671304</c:v>
                </c:pt>
                <c:pt idx="9">
                  <c:v>11.849930759689563</c:v>
                </c:pt>
                <c:pt idx="10">
                  <c:v>9.9788978324714357</c:v>
                </c:pt>
                <c:pt idx="11">
                  <c:v>38.505075629462738</c:v>
                </c:pt>
                <c:pt idx="12">
                  <c:v>12.754115701369274</c:v>
                </c:pt>
                <c:pt idx="13">
                  <c:v>11.661506523286063</c:v>
                </c:pt>
                <c:pt idx="14">
                  <c:v>38.505075629462738</c:v>
                </c:pt>
                <c:pt idx="15">
                  <c:v>13.827105070773769</c:v>
                </c:pt>
                <c:pt idx="16">
                  <c:v>13.565315019750582</c:v>
                </c:pt>
                <c:pt idx="17">
                  <c:v>9.4461567449523969</c:v>
                </c:pt>
                <c:pt idx="18">
                  <c:v>38.505075629462738</c:v>
                </c:pt>
                <c:pt idx="19">
                  <c:v>7</c:v>
                </c:pt>
                <c:pt idx="20">
                  <c:v>10.112841627020567</c:v>
                </c:pt>
                <c:pt idx="21">
                  <c:v>16.531617536723871</c:v>
                </c:pt>
                <c:pt idx="22">
                  <c:v>13.907501789693935</c:v>
                </c:pt>
                <c:pt idx="23">
                  <c:v>10.342149524085908</c:v>
                </c:pt>
                <c:pt idx="24">
                  <c:v>38.505075629462738</c:v>
                </c:pt>
                <c:pt idx="25">
                  <c:v>10.93608093144341</c:v>
                </c:pt>
                <c:pt idx="26">
                  <c:v>16.143775327284892</c:v>
                </c:pt>
                <c:pt idx="27">
                  <c:v>9.9948488205926527</c:v>
                </c:pt>
                <c:pt idx="28">
                  <c:v>14.819496347059125</c:v>
                </c:pt>
                <c:pt idx="29">
                  <c:v>8.93812073398718</c:v>
                </c:pt>
                <c:pt idx="30">
                  <c:v>38.505075629462738</c:v>
                </c:pt>
                <c:pt idx="31">
                  <c:v>10.93608093144341</c:v>
                </c:pt>
                <c:pt idx="32">
                  <c:v>15.115392769493305</c:v>
                </c:pt>
                <c:pt idx="33">
                  <c:v>10.682302646267768</c:v>
                </c:pt>
                <c:pt idx="34">
                  <c:v>38.505075629462738</c:v>
                </c:pt>
                <c:pt idx="35">
                  <c:v>12.141721839810515</c:v>
                </c:pt>
                <c:pt idx="36">
                  <c:v>10.480604808660875</c:v>
                </c:pt>
                <c:pt idx="37">
                  <c:v>13.794325078797799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11-4E3F-AC07-B2BB2024FE2E}"/>
            </c:ext>
          </c:extLst>
        </c:ser>
        <c:ser>
          <c:idx val="1"/>
          <c:order val="1"/>
          <c:tx>
            <c:strRef>
              <c:f>Dati!$D$2094</c:f>
              <c:strCache>
                <c:ptCount val="1"/>
                <c:pt idx="0">
                  <c:v>Pilnībā nepiekrīt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Dati!$B$2095:$B$2132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Dati!$D$2095:$D$2132</c:f>
              <c:numCache>
                <c:formatCode>General</c:formatCode>
                <c:ptCount val="38"/>
                <c:pt idx="0" formatCode="0">
                  <c:v>10.347920245838706</c:v>
                </c:pt>
                <c:pt idx="2" formatCode="0">
                  <c:v>11.610787256642391</c:v>
                </c:pt>
                <c:pt idx="3" formatCode="0">
                  <c:v>9.168910696247389</c:v>
                </c:pt>
                <c:pt idx="5" formatCode="0">
                  <c:v>5.8863127975113407</c:v>
                </c:pt>
                <c:pt idx="6" formatCode="0">
                  <c:v>6.6009254108644244</c:v>
                </c:pt>
                <c:pt idx="7" formatCode="0">
                  <c:v>12.100841179090265</c:v>
                </c:pt>
                <c:pt idx="8" formatCode="0">
                  <c:v>9.9033977993785776</c:v>
                </c:pt>
                <c:pt idx="9" formatCode="0">
                  <c:v>10.957096547110607</c:v>
                </c:pt>
                <c:pt idx="10" formatCode="0">
                  <c:v>14.275903574254706</c:v>
                </c:pt>
                <c:pt idx="12" formatCode="0">
                  <c:v>10.102266016211713</c:v>
                </c:pt>
                <c:pt idx="13" formatCode="0">
                  <c:v>10.944383854665011</c:v>
                </c:pt>
                <c:pt idx="15" formatCode="0">
                  <c:v>9.8970906311110074</c:v>
                </c:pt>
                <c:pt idx="16" formatCode="0">
                  <c:v>9.5087721496078021</c:v>
                </c:pt>
                <c:pt idx="17" formatCode="0">
                  <c:v>12.627629887195154</c:v>
                </c:pt>
                <c:pt idx="19" formatCode="0">
                  <c:v>13.610856919149001</c:v>
                </c:pt>
                <c:pt idx="20" formatCode="0">
                  <c:v>13.174055911099815</c:v>
                </c:pt>
                <c:pt idx="21" formatCode="0">
                  <c:v>8.3577341662889193</c:v>
                </c:pt>
                <c:pt idx="22" formatCode="0">
                  <c:v>10.004974502584105</c:v>
                </c:pt>
                <c:pt idx="23" formatCode="0">
                  <c:v>11.058214431386501</c:v>
                </c:pt>
                <c:pt idx="25" formatCode="0">
                  <c:v>10.369490825749512</c:v>
                </c:pt>
                <c:pt idx="26" formatCode="0">
                  <c:v>9.7013198211077327</c:v>
                </c:pt>
                <c:pt idx="27" formatCode="0">
                  <c:v>13.164921039883595</c:v>
                </c:pt>
                <c:pt idx="28" formatCode="0">
                  <c:v>7.856952203513007</c:v>
                </c:pt>
                <c:pt idx="29" formatCode="0">
                  <c:v>11.626139586088398</c:v>
                </c:pt>
                <c:pt idx="31" formatCode="0">
                  <c:v>10.369490825749512</c:v>
                </c:pt>
                <c:pt idx="32" formatCode="0">
                  <c:v>9.8196480395380839</c:v>
                </c:pt>
                <c:pt idx="33" formatCode="0">
                  <c:v>11.074019396299148</c:v>
                </c:pt>
                <c:pt idx="35" formatCode="0">
                  <c:v>9.7976718262437483</c:v>
                </c:pt>
                <c:pt idx="36" formatCode="0">
                  <c:v>11.554610435210016</c:v>
                </c:pt>
                <c:pt idx="37" formatCode="0">
                  <c:v>10.25397045127662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11-4E3F-AC07-B2BB2024FE2E}"/>
            </c:ext>
          </c:extLst>
        </c:ser>
        <c:ser>
          <c:idx val="2"/>
          <c:order val="2"/>
          <c:tx>
            <c:strRef>
              <c:f>Dati!$E$2094</c:f>
              <c:strCache>
                <c:ptCount val="1"/>
                <c:pt idx="0">
                  <c:v>Drīzāk nepiekrīt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Dati!$B$2095:$B$2132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Dati!$E$2095:$E$2132</c:f>
              <c:numCache>
                <c:formatCode>General</c:formatCode>
                <c:ptCount val="38"/>
                <c:pt idx="0" formatCode="0">
                  <c:v>15.6513011949164</c:v>
                </c:pt>
                <c:pt idx="2" formatCode="0">
                  <c:v>15.754869845414204</c:v>
                </c:pt>
                <c:pt idx="3" formatCode="0">
                  <c:v>15.554609756363901</c:v>
                </c:pt>
                <c:pt idx="5" formatCode="0">
                  <c:v>15.943646813676876</c:v>
                </c:pt>
                <c:pt idx="6" formatCode="0">
                  <c:v>13.877593585792091</c:v>
                </c:pt>
                <c:pt idx="7" formatCode="0">
                  <c:v>16.505939659546652</c:v>
                </c:pt>
                <c:pt idx="8" formatCode="0">
                  <c:v>17.285778882412853</c:v>
                </c:pt>
                <c:pt idx="9" formatCode="0">
                  <c:v>15.698048322662565</c:v>
                </c:pt>
                <c:pt idx="10" formatCode="0">
                  <c:v>14.250274222736593</c:v>
                </c:pt>
                <c:pt idx="12" formatCode="0">
                  <c:v>15.648693911881749</c:v>
                </c:pt>
                <c:pt idx="13" formatCode="0">
                  <c:v>15.899185251511662</c:v>
                </c:pt>
                <c:pt idx="15" formatCode="0">
                  <c:v>14.780879927577956</c:v>
                </c:pt>
                <c:pt idx="16" formatCode="0">
                  <c:v>15.430988460104349</c:v>
                </c:pt>
                <c:pt idx="17" formatCode="0">
                  <c:v>16.431288997315185</c:v>
                </c:pt>
                <c:pt idx="19" formatCode="0">
                  <c:v>17.894218710313734</c:v>
                </c:pt>
                <c:pt idx="20" formatCode="0">
                  <c:v>15.218178091342351</c:v>
                </c:pt>
                <c:pt idx="21" formatCode="0">
                  <c:v>13.615723926449947</c:v>
                </c:pt>
                <c:pt idx="22" formatCode="0">
                  <c:v>14.592599337184694</c:v>
                </c:pt>
                <c:pt idx="23" formatCode="0">
                  <c:v>17.104711673990327</c:v>
                </c:pt>
                <c:pt idx="25" formatCode="0">
                  <c:v>17.199503872269812</c:v>
                </c:pt>
                <c:pt idx="26" formatCode="0">
                  <c:v>12.659980481070107</c:v>
                </c:pt>
                <c:pt idx="27" formatCode="0">
                  <c:v>15.345305768986487</c:v>
                </c:pt>
                <c:pt idx="28" formatCode="0">
                  <c:v>15.828627078890602</c:v>
                </c:pt>
                <c:pt idx="29" formatCode="0">
                  <c:v>17.940815309387158</c:v>
                </c:pt>
                <c:pt idx="31" formatCode="0">
                  <c:v>17.199503872269812</c:v>
                </c:pt>
                <c:pt idx="32" formatCode="0">
                  <c:v>13.570034820431346</c:v>
                </c:pt>
                <c:pt idx="33" formatCode="0">
                  <c:v>16.74875358689582</c:v>
                </c:pt>
                <c:pt idx="35" formatCode="0">
                  <c:v>16.565681963408473</c:v>
                </c:pt>
                <c:pt idx="36" formatCode="0">
                  <c:v>16.469860385591844</c:v>
                </c:pt>
                <c:pt idx="37" formatCode="0">
                  <c:v>14.456780099388316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11-4E3F-AC07-B2BB2024FE2E}"/>
            </c:ext>
          </c:extLst>
        </c:ser>
        <c:ser>
          <c:idx val="3"/>
          <c:order val="3"/>
          <c:tx>
            <c:strRef>
              <c:f>Dati!$F$2094</c:f>
              <c:strCache>
                <c:ptCount val="1"/>
                <c:pt idx="0">
                  <c:v>Drīzāk piekrīt</c:v>
                </c:pt>
              </c:strCache>
            </c:strRef>
          </c:tx>
          <c:spPr>
            <a:solidFill>
              <a:srgbClr val="74D88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Dati!$B$2095:$B$2132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Dati!$F$2095:$F$2132</c:f>
              <c:numCache>
                <c:formatCode>General</c:formatCode>
                <c:ptCount val="38"/>
                <c:pt idx="0" formatCode="0">
                  <c:v>33.218425593199974</c:v>
                </c:pt>
                <c:pt idx="2" formatCode="0">
                  <c:v>32.906611475927214</c:v>
                </c:pt>
                <c:pt idx="3" formatCode="0">
                  <c:v>33.509534489716394</c:v>
                </c:pt>
                <c:pt idx="5" formatCode="0">
                  <c:v>40.649556850963563</c:v>
                </c:pt>
                <c:pt idx="6" formatCode="0">
                  <c:v>41.229038156375786</c:v>
                </c:pt>
                <c:pt idx="7" formatCode="0">
                  <c:v>29.340540692772155</c:v>
                </c:pt>
                <c:pt idx="8" formatCode="0">
                  <c:v>30.363760111430388</c:v>
                </c:pt>
                <c:pt idx="9" formatCode="0">
                  <c:v>31.410187059399039</c:v>
                </c:pt>
                <c:pt idx="10" formatCode="0">
                  <c:v>31.284560077337034</c:v>
                </c:pt>
                <c:pt idx="12" formatCode="0">
                  <c:v>33.669858495282263</c:v>
                </c:pt>
                <c:pt idx="13" formatCode="0">
                  <c:v>32.168726138032632</c:v>
                </c:pt>
                <c:pt idx="15" formatCode="0">
                  <c:v>33.305951125411561</c:v>
                </c:pt>
                <c:pt idx="16" formatCode="0">
                  <c:v>33.11525088351646</c:v>
                </c:pt>
                <c:pt idx="17" formatCode="0">
                  <c:v>33.464225849902483</c:v>
                </c:pt>
                <c:pt idx="19" formatCode="0">
                  <c:v>26.170234646269449</c:v>
                </c:pt>
                <c:pt idx="20" formatCode="0">
                  <c:v>32.394326014127593</c:v>
                </c:pt>
                <c:pt idx="21" formatCode="0">
                  <c:v>36.085812607465996</c:v>
                </c:pt>
                <c:pt idx="22" formatCode="0">
                  <c:v>40.0415850947048</c:v>
                </c:pt>
                <c:pt idx="23" formatCode="0">
                  <c:v>38.071588089417965</c:v>
                </c:pt>
                <c:pt idx="25" formatCode="0">
                  <c:v>34.485647736332396</c:v>
                </c:pt>
                <c:pt idx="26" formatCode="0">
                  <c:v>34.762442025000269</c:v>
                </c:pt>
                <c:pt idx="27" formatCode="0">
                  <c:v>23.616657790042066</c:v>
                </c:pt>
                <c:pt idx="28" formatCode="0">
                  <c:v>41.043547687973991</c:v>
                </c:pt>
                <c:pt idx="29" formatCode="0">
                  <c:v>27.57068937461268</c:v>
                </c:pt>
                <c:pt idx="31" formatCode="0">
                  <c:v>34.485647736332396</c:v>
                </c:pt>
                <c:pt idx="32" formatCode="0">
                  <c:v>33.319020910094274</c:v>
                </c:pt>
                <c:pt idx="33" formatCode="0">
                  <c:v>31.548185326259848</c:v>
                </c:pt>
                <c:pt idx="35" formatCode="0">
                  <c:v>32.070586502783719</c:v>
                </c:pt>
                <c:pt idx="36" formatCode="0">
                  <c:v>35.868630419859926</c:v>
                </c:pt>
                <c:pt idx="37" formatCode="0">
                  <c:v>32.830556256338305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11-4E3F-AC07-B2BB2024FE2E}"/>
            </c:ext>
          </c:extLst>
        </c:ser>
        <c:ser>
          <c:idx val="4"/>
          <c:order val="4"/>
          <c:tx>
            <c:strRef>
              <c:f>Dati!$G$2094</c:f>
              <c:strCache>
                <c:ptCount val="1"/>
                <c:pt idx="0">
                  <c:v>Pilnībā piekrīt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Dati!$B$2095:$B$2132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Dati!$G$2095:$G$2132</c:f>
              <c:numCache>
                <c:formatCode>General</c:formatCode>
                <c:ptCount val="38"/>
                <c:pt idx="0" formatCode="0">
                  <c:v>14.649386136108859</c:v>
                </c:pt>
                <c:pt idx="2" formatCode="0">
                  <c:v>15.335697168697076</c:v>
                </c:pt>
                <c:pt idx="3" formatCode="0">
                  <c:v>14.008647836280744</c:v>
                </c:pt>
                <c:pt idx="5" formatCode="0">
                  <c:v>15.897736643985697</c:v>
                </c:pt>
                <c:pt idx="6" formatCode="0">
                  <c:v>18.755846317235896</c:v>
                </c:pt>
                <c:pt idx="7" formatCode="0">
                  <c:v>16.645731742222175</c:v>
                </c:pt>
                <c:pt idx="8" formatCode="0">
                  <c:v>15.974013836302863</c:v>
                </c:pt>
                <c:pt idx="9" formatCode="0">
                  <c:v>10.582789610793153</c:v>
                </c:pt>
                <c:pt idx="10" formatCode="0">
                  <c:v>10.325812784749131</c:v>
                </c:pt>
                <c:pt idx="12" formatCode="0">
                  <c:v>15.365157299102503</c:v>
                </c:pt>
                <c:pt idx="13" formatCode="0">
                  <c:v>13.973126959238181</c:v>
                </c:pt>
                <c:pt idx="15" formatCode="0">
                  <c:v>12.005748289915976</c:v>
                </c:pt>
                <c:pt idx="16" formatCode="0">
                  <c:v>15.243701374847729</c:v>
                </c:pt>
                <c:pt idx="17" formatCode="0">
                  <c:v>13.74974226027493</c:v>
                </c:pt>
                <c:pt idx="19" formatCode="0">
                  <c:v>11.807717621170028</c:v>
                </c:pt>
                <c:pt idx="20" formatCode="0">
                  <c:v>9.6030807057168541</c:v>
                </c:pt>
                <c:pt idx="21" formatCode="0">
                  <c:v>19.390031916176518</c:v>
                </c:pt>
                <c:pt idx="22" formatCode="0">
                  <c:v>14.908514956137077</c:v>
                </c:pt>
                <c:pt idx="23" formatCode="0">
                  <c:v>17.561098871120493</c:v>
                </c:pt>
                <c:pt idx="25" formatCode="0">
                  <c:v>16.662443001024599</c:v>
                </c:pt>
                <c:pt idx="26" formatCode="0">
                  <c:v>15.04533088063771</c:v>
                </c:pt>
                <c:pt idx="27" formatCode="0">
                  <c:v>15.59117692146129</c:v>
                </c:pt>
                <c:pt idx="28" formatCode="0">
                  <c:v>11.008797427884668</c:v>
                </c:pt>
                <c:pt idx="29" formatCode="0">
                  <c:v>11.820130218039861</c:v>
                </c:pt>
                <c:pt idx="31" formatCode="0">
                  <c:v>16.662443001024599</c:v>
                </c:pt>
                <c:pt idx="32" formatCode="0">
                  <c:v>15.216895735032608</c:v>
                </c:pt>
                <c:pt idx="33" formatCode="0">
                  <c:v>11.415664376579956</c:v>
                </c:pt>
                <c:pt idx="35" formatCode="0">
                  <c:v>19.511909445388156</c:v>
                </c:pt>
                <c:pt idx="36" formatCode="0">
                  <c:v>13.893278961702471</c:v>
                </c:pt>
                <c:pt idx="37" formatCode="0">
                  <c:v>10.628403477424214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A11-4E3F-AC07-B2BB2024FE2E}"/>
            </c:ext>
          </c:extLst>
        </c:ser>
        <c:ser>
          <c:idx val="5"/>
          <c:order val="5"/>
          <c:tx>
            <c:strRef>
              <c:f>Dati!$H$2094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Dati!$B$2095:$B$2132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Dati!$H$2095:$H$2132</c:f>
              <c:numCache>
                <c:formatCode>0</c:formatCode>
                <c:ptCount val="38"/>
                <c:pt idx="0">
                  <c:v>19.117072744302853</c:v>
                </c:pt>
                <c:pt idx="1">
                  <c:v>66.984884473611686</c:v>
                </c:pt>
                <c:pt idx="2">
                  <c:v>18.742575828987398</c:v>
                </c:pt>
                <c:pt idx="3">
                  <c:v>19.466702147614548</c:v>
                </c:pt>
                <c:pt idx="4">
                  <c:v>66.984884473611686</c:v>
                </c:pt>
                <c:pt idx="5">
                  <c:v>10.437590978662428</c:v>
                </c:pt>
                <c:pt idx="6">
                  <c:v>7.0000000000000071</c:v>
                </c:pt>
                <c:pt idx="7">
                  <c:v>20.998612038617356</c:v>
                </c:pt>
                <c:pt idx="8">
                  <c:v>20.647110525878439</c:v>
                </c:pt>
                <c:pt idx="9">
                  <c:v>24.99190780341949</c:v>
                </c:pt>
                <c:pt idx="10">
                  <c:v>25.37451161152552</c:v>
                </c:pt>
                <c:pt idx="11">
                  <c:v>66.984884473611686</c:v>
                </c:pt>
                <c:pt idx="12">
                  <c:v>17.949868679226917</c:v>
                </c:pt>
                <c:pt idx="13">
                  <c:v>20.843031376340875</c:v>
                </c:pt>
                <c:pt idx="14">
                  <c:v>66.984884473611686</c:v>
                </c:pt>
                <c:pt idx="15">
                  <c:v>21.673185058284147</c:v>
                </c:pt>
                <c:pt idx="16">
                  <c:v>18.625932215247495</c:v>
                </c:pt>
                <c:pt idx="17">
                  <c:v>19.770916363434274</c:v>
                </c:pt>
                <c:pt idx="18">
                  <c:v>66.984884473611686</c:v>
                </c:pt>
                <c:pt idx="19">
                  <c:v>29.006932206172209</c:v>
                </c:pt>
                <c:pt idx="20">
                  <c:v>24.987477753767237</c:v>
                </c:pt>
                <c:pt idx="21">
                  <c:v>11.509039949969171</c:v>
                </c:pt>
                <c:pt idx="22">
                  <c:v>12.03478442276981</c:v>
                </c:pt>
                <c:pt idx="23">
                  <c:v>11.352197513073229</c:v>
                </c:pt>
                <c:pt idx="24">
                  <c:v>66.984884473611686</c:v>
                </c:pt>
                <c:pt idx="25">
                  <c:v>15.836793736254691</c:v>
                </c:pt>
                <c:pt idx="26">
                  <c:v>17.177111567973711</c:v>
                </c:pt>
                <c:pt idx="27">
                  <c:v>27.77704976210833</c:v>
                </c:pt>
                <c:pt idx="28">
                  <c:v>14.932539357753029</c:v>
                </c:pt>
                <c:pt idx="29">
                  <c:v>27.594064880959142</c:v>
                </c:pt>
                <c:pt idx="30">
                  <c:v>66.984884473611686</c:v>
                </c:pt>
                <c:pt idx="31">
                  <c:v>15.836793736254691</c:v>
                </c:pt>
                <c:pt idx="32">
                  <c:v>18.448967828484804</c:v>
                </c:pt>
                <c:pt idx="33">
                  <c:v>24.021034770771884</c:v>
                </c:pt>
                <c:pt idx="34">
                  <c:v>66.984884473611686</c:v>
                </c:pt>
                <c:pt idx="35">
                  <c:v>15.402388525439811</c:v>
                </c:pt>
                <c:pt idx="36">
                  <c:v>17.222975092049289</c:v>
                </c:pt>
                <c:pt idx="37">
                  <c:v>23.525924739849167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A11-4E3F-AC07-B2BB2024FE2E}"/>
            </c:ext>
          </c:extLst>
        </c:ser>
        <c:ser>
          <c:idx val="6"/>
          <c:order val="6"/>
          <c:tx>
            <c:strRef>
              <c:f>Dati!$I$2094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3175">
              <a:noFill/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Dati!$B$2095:$B$2132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Dati!$I$2095:$I$2132</c:f>
              <c:numCache>
                <c:formatCode>General</c:formatCode>
                <c:ptCount val="38"/>
                <c:pt idx="0" formatCode="0">
                  <c:v>26.13296682993586</c:v>
                </c:pt>
                <c:pt idx="2" formatCode="0">
                  <c:v>24.39203425331905</c:v>
                </c:pt>
                <c:pt idx="3" formatCode="0">
                  <c:v>27.758297221391473</c:v>
                </c:pt>
                <c:pt idx="5" formatCode="0">
                  <c:v>21.622746893862587</c:v>
                </c:pt>
                <c:pt idx="6" formatCode="0">
                  <c:v>19.536596529732009</c:v>
                </c:pt>
                <c:pt idx="7" formatCode="0">
                  <c:v>25.406946726368705</c:v>
                </c:pt>
                <c:pt idx="8" formatCode="0">
                  <c:v>26.473049370475547</c:v>
                </c:pt>
                <c:pt idx="9" formatCode="0">
                  <c:v>31.351878460034882</c:v>
                </c:pt>
                <c:pt idx="10" formatCode="0">
                  <c:v>29.863449340922497</c:v>
                </c:pt>
                <c:pt idx="12" formatCode="0">
                  <c:v>25.214024277521389</c:v>
                </c:pt>
                <c:pt idx="13" formatCode="0">
                  <c:v>27.01457779655281</c:v>
                </c:pt>
                <c:pt idx="15" formatCode="0">
                  <c:v>30.010330025983514</c:v>
                </c:pt>
                <c:pt idx="16" formatCode="0">
                  <c:v>26.701287131923387</c:v>
                </c:pt>
                <c:pt idx="17" formatCode="0">
                  <c:v>23.72711300531229</c:v>
                </c:pt>
                <c:pt idx="19" formatCode="0">
                  <c:v>30.516972103097871</c:v>
                </c:pt>
                <c:pt idx="20" formatCode="0">
                  <c:v>29.610359277713421</c:v>
                </c:pt>
                <c:pt idx="21" formatCode="0">
                  <c:v>22.550697383618669</c:v>
                </c:pt>
                <c:pt idx="22" formatCode="0">
                  <c:v>20.452326109389443</c:v>
                </c:pt>
                <c:pt idx="23" formatCode="0">
                  <c:v>16.204386934084749</c:v>
                </c:pt>
                <c:pt idx="25" formatCode="0">
                  <c:v>21.282914564623923</c:v>
                </c:pt>
                <c:pt idx="26" formatCode="0">
                  <c:v>27.830926792184314</c:v>
                </c:pt>
                <c:pt idx="27" formatCode="0">
                  <c:v>32.28193847962654</c:v>
                </c:pt>
                <c:pt idx="28" formatCode="0">
                  <c:v>24.262075601737806</c:v>
                </c:pt>
                <c:pt idx="29" formatCode="0">
                  <c:v>31.042225511872044</c:v>
                </c:pt>
                <c:pt idx="31" formatCode="0">
                  <c:v>21.282914564623923</c:v>
                </c:pt>
                <c:pt idx="32" formatCode="0">
                  <c:v>28.074400494903724</c:v>
                </c:pt>
                <c:pt idx="33" formatCode="0">
                  <c:v>29.213377313965434</c:v>
                </c:pt>
                <c:pt idx="35" formatCode="0">
                  <c:v>22.054150262175995</c:v>
                </c:pt>
                <c:pt idx="36" formatCode="0">
                  <c:v>22.213619797636014</c:v>
                </c:pt>
                <c:pt idx="37" formatCode="0">
                  <c:v>31.830289715572729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A11-4E3F-AC07-B2BB2024F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646178144"/>
        <c:axId val="646177752"/>
      </c:barChart>
      <c:catAx>
        <c:axId val="646178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/>
            </a:pPr>
            <a:endParaRPr lang="en-US"/>
          </a:p>
        </c:txPr>
        <c:crossAx val="646177752"/>
        <c:crossesAt val="38.5"/>
        <c:auto val="1"/>
        <c:lblAlgn val="ctr"/>
        <c:lblOffset val="100"/>
        <c:tickLblSkip val="1"/>
        <c:tickMarkSkip val="1"/>
        <c:noMultiLvlLbl val="0"/>
      </c:catAx>
      <c:valAx>
        <c:axId val="646177752"/>
        <c:scaling>
          <c:orientation val="minMax"/>
          <c:max val="14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178144"/>
        <c:crosses val="autoZero"/>
        <c:crossBetween val="between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4488869556468924"/>
          <c:y val="0.10569863779864487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856434142915232"/>
          <c:y val="0.10904506040793975"/>
          <c:w val="0.61208842556652243"/>
          <c:h val="0.8765766764741873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Dati!$C$876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Dati!$B$877:$B$910</c:f>
              <c:strCache>
                <c:ptCount val="34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</c:strCache>
            </c:strRef>
          </c:cat>
          <c:val>
            <c:numRef>
              <c:f>Dati!$C$877:$C$910</c:f>
              <c:numCache>
                <c:formatCode>General</c:formatCode>
                <c:ptCount val="34"/>
                <c:pt idx="0" formatCode="0">
                  <c:v>19.18500272717662</c:v>
                </c:pt>
                <c:pt idx="2" formatCode="0">
                  <c:v>28.887850549671661</c:v>
                </c:pt>
                <c:pt idx="3" formatCode="0">
                  <c:v>10.126447754175668</c:v>
                </c:pt>
                <c:pt idx="5" formatCode="0">
                  <c:v>27.980000582551085</c:v>
                </c:pt>
                <c:pt idx="6" formatCode="0">
                  <c:v>25.924908599792143</c:v>
                </c:pt>
                <c:pt idx="7" formatCode="0">
                  <c:v>24.93761835023793</c:v>
                </c:pt>
                <c:pt idx="8" formatCode="0">
                  <c:v>19.611664322361019</c:v>
                </c:pt>
                <c:pt idx="9" formatCode="0">
                  <c:v>14.479025691581757</c:v>
                </c:pt>
                <c:pt idx="10" formatCode="0">
                  <c:v>4.9999999999999929</c:v>
                </c:pt>
                <c:pt idx="12" formatCode="0">
                  <c:v>18.643203032769851</c:v>
                </c:pt>
                <c:pt idx="13" formatCode="0">
                  <c:v>20.806036659490175</c:v>
                </c:pt>
                <c:pt idx="15" formatCode="0">
                  <c:v>32.2574065313174</c:v>
                </c:pt>
                <c:pt idx="16" formatCode="0">
                  <c:v>21.26670883514727</c:v>
                </c:pt>
                <c:pt idx="17" formatCode="0">
                  <c:v>10.645242733010694</c:v>
                </c:pt>
                <c:pt idx="19" formatCode="0">
                  <c:v>19.968339802143074</c:v>
                </c:pt>
                <c:pt idx="20" formatCode="0">
                  <c:v>15.229333536846859</c:v>
                </c:pt>
                <c:pt idx="21" formatCode="0">
                  <c:v>15.085413243744195</c:v>
                </c:pt>
                <c:pt idx="22" formatCode="0">
                  <c:v>16.742312525745806</c:v>
                </c:pt>
                <c:pt idx="23" formatCode="0">
                  <c:v>25.557839896235613</c:v>
                </c:pt>
                <c:pt idx="25" formatCode="0">
                  <c:v>22.168316141917778</c:v>
                </c:pt>
                <c:pt idx="26" formatCode="0">
                  <c:v>19.903137214393009</c:v>
                </c:pt>
                <c:pt idx="27" formatCode="0">
                  <c:v>18.451944761618179</c:v>
                </c:pt>
                <c:pt idx="28" formatCode="0">
                  <c:v>18.30496665100722</c:v>
                </c:pt>
                <c:pt idx="29" formatCode="0">
                  <c:v>11.95145847570063</c:v>
                </c:pt>
                <c:pt idx="31" formatCode="0">
                  <c:v>22.168316141917778</c:v>
                </c:pt>
                <c:pt idx="32" formatCode="0">
                  <c:v>17.558887361440693</c:v>
                </c:pt>
                <c:pt idx="33" formatCode="0">
                  <c:v>17.905131362635146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EC-4D6D-A301-426B68DD1C7D}"/>
            </c:ext>
          </c:extLst>
        </c:ser>
        <c:ser>
          <c:idx val="1"/>
          <c:order val="1"/>
          <c:tx>
            <c:strRef>
              <c:f>Dati!$D$876</c:f>
              <c:strCache>
                <c:ptCount val="1"/>
                <c:pt idx="0">
                  <c:v>Nē, nekad nav lietojis/-usi</c:v>
                </c:pt>
              </c:strCache>
            </c:strRef>
          </c:tx>
          <c:spPr>
            <a:solidFill>
              <a:srgbClr val="23621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Dati!$B$877:$B$910</c:f>
              <c:strCache>
                <c:ptCount val="34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</c:strCache>
            </c:strRef>
          </c:cat>
          <c:val>
            <c:numRef>
              <c:f>Dati!$D$877:$D$910</c:f>
              <c:numCache>
                <c:formatCode>General</c:formatCode>
                <c:ptCount val="34"/>
                <c:pt idx="0" formatCode="0">
                  <c:v>39.758895254894277</c:v>
                </c:pt>
                <c:pt idx="2" formatCode="0">
                  <c:v>26.661956946482476</c:v>
                </c:pt>
                <c:pt idx="3" formatCode="0">
                  <c:v>51.986164796284982</c:v>
                </c:pt>
                <c:pt idx="5" formatCode="0">
                  <c:v>44.34652181362496</c:v>
                </c:pt>
                <c:pt idx="6" formatCode="0">
                  <c:v>30.151305817142561</c:v>
                </c:pt>
                <c:pt idx="7" formatCode="0">
                  <c:v>35.528633288606692</c:v>
                </c:pt>
                <c:pt idx="8" formatCode="0">
                  <c:v>39.195813175924336</c:v>
                </c:pt>
                <c:pt idx="9" formatCode="0">
                  <c:v>40.380915443566806</c:v>
                </c:pt>
                <c:pt idx="10" formatCode="0">
                  <c:v>52.724025021526899</c:v>
                </c:pt>
                <c:pt idx="12" formatCode="0">
                  <c:v>39.083769232440709</c:v>
                </c:pt>
                <c:pt idx="13" formatCode="0">
                  <c:v>40.052507482144399</c:v>
                </c:pt>
                <c:pt idx="15" formatCode="0">
                  <c:v>30.42121266441367</c:v>
                </c:pt>
                <c:pt idx="16" formatCode="0">
                  <c:v>38.415258538695845</c:v>
                </c:pt>
                <c:pt idx="17" formatCode="0">
                  <c:v>45.488068215964688</c:v>
                </c:pt>
                <c:pt idx="19" formatCode="0">
                  <c:v>42.481436296784423</c:v>
                </c:pt>
                <c:pt idx="20" formatCode="0">
                  <c:v>43.661812423946635</c:v>
                </c:pt>
                <c:pt idx="21" formatCode="0">
                  <c:v>43.089634534072964</c:v>
                </c:pt>
                <c:pt idx="22" formatCode="0">
                  <c:v>39.385934987841409</c:v>
                </c:pt>
                <c:pt idx="23" formatCode="0">
                  <c:v>31.627623319087256</c:v>
                </c:pt>
                <c:pt idx="25" formatCode="0">
                  <c:v>37.030541725086991</c:v>
                </c:pt>
                <c:pt idx="26" formatCode="0">
                  <c:v>39.16679568657289</c:v>
                </c:pt>
                <c:pt idx="27" formatCode="0">
                  <c:v>37.608995988862802</c:v>
                </c:pt>
                <c:pt idx="28" formatCode="0">
                  <c:v>39.571256395177237</c:v>
                </c:pt>
                <c:pt idx="29" formatCode="0">
                  <c:v>49.861226395444227</c:v>
                </c:pt>
                <c:pt idx="31" formatCode="0">
                  <c:v>37.030541725086991</c:v>
                </c:pt>
                <c:pt idx="32" formatCode="0">
                  <c:v>42.551310573236613</c:v>
                </c:pt>
                <c:pt idx="33" formatCode="0">
                  <c:v>39.07109436320026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EC-4D6D-A301-426B68DD1C7D}"/>
            </c:ext>
          </c:extLst>
        </c:ser>
        <c:ser>
          <c:idx val="2"/>
          <c:order val="2"/>
          <c:tx>
            <c:strRef>
              <c:f>Dati!$E$876</c:f>
              <c:strCache>
                <c:ptCount val="1"/>
                <c:pt idx="0">
                  <c:v>Agrāk lietoja, bet tagad vairs nelieto</c:v>
                </c:pt>
              </c:strCache>
            </c:strRef>
          </c:tx>
          <c:spPr>
            <a:solidFill>
              <a:srgbClr val="74D880"/>
            </a:solidFill>
          </c:spPr>
          <c:invertIfNegative val="0"/>
          <c:dLbls>
            <c:dLbl>
              <c:idx val="12"/>
              <c:layout>
                <c:manualLayout>
                  <c:x val="-3.8782237735117317E-3"/>
                  <c:y val="6.782097974187334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EC-4D6D-A301-426B68DD1C7D}"/>
                </c:ext>
              </c:extLst>
            </c:dLbl>
            <c:dLbl>
              <c:idx val="23"/>
              <c:layout>
                <c:manualLayout>
                  <c:x val="-7.7564475470236057E-3"/>
                  <c:y val="1.579080236653642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EC-4D6D-A301-426B68DD1C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Dati!$B$877:$B$910</c:f>
              <c:strCache>
                <c:ptCount val="34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</c:strCache>
            </c:strRef>
          </c:cat>
          <c:val>
            <c:numRef>
              <c:f>Dati!$E$877:$E$910</c:f>
              <c:numCache>
                <c:formatCode>General</c:formatCode>
                <c:ptCount val="34"/>
                <c:pt idx="0" formatCode="0">
                  <c:v>24.326396881476651</c:v>
                </c:pt>
                <c:pt idx="2" formatCode="0">
                  <c:v>27.72048736739341</c:v>
                </c:pt>
                <c:pt idx="3" formatCode="0">
                  <c:v>21.157682313086898</c:v>
                </c:pt>
                <c:pt idx="5" formatCode="0">
                  <c:v>10.943772467371502</c:v>
                </c:pt>
                <c:pt idx="6" formatCode="0">
                  <c:v>27.194080446612848</c:v>
                </c:pt>
                <c:pt idx="7" formatCode="0">
                  <c:v>22.804043224702927</c:v>
                </c:pt>
                <c:pt idx="8" formatCode="0">
                  <c:v>24.462817365262193</c:v>
                </c:pt>
                <c:pt idx="9" formatCode="0">
                  <c:v>28.410353728398984</c:v>
                </c:pt>
                <c:pt idx="10" formatCode="0">
                  <c:v>25.546269842020656</c:v>
                </c:pt>
                <c:pt idx="12" formatCode="0">
                  <c:v>25.543322598336989</c:v>
                </c:pt>
                <c:pt idx="13" formatCode="0">
                  <c:v>22.411750721912973</c:v>
                </c:pt>
                <c:pt idx="15" formatCode="0">
                  <c:v>20.591675667816471</c:v>
                </c:pt>
                <c:pt idx="16" formatCode="0">
                  <c:v>23.588327489704433</c:v>
                </c:pt>
                <c:pt idx="17" formatCode="0">
                  <c:v>27.136983914572166</c:v>
                </c:pt>
                <c:pt idx="19" formatCode="0">
                  <c:v>20.820518764620051</c:v>
                </c:pt>
                <c:pt idx="20" formatCode="0">
                  <c:v>24.379148902754054</c:v>
                </c:pt>
                <c:pt idx="21" formatCode="0">
                  <c:v>25.095247085730389</c:v>
                </c:pt>
                <c:pt idx="22" formatCode="0">
                  <c:v>27.142047349960333</c:v>
                </c:pt>
                <c:pt idx="23" formatCode="0">
                  <c:v>26.084831648224679</c:v>
                </c:pt>
                <c:pt idx="25" formatCode="0">
                  <c:v>24.071436996542779</c:v>
                </c:pt>
                <c:pt idx="26" formatCode="0">
                  <c:v>24.200361962581649</c:v>
                </c:pt>
                <c:pt idx="27" formatCode="0">
                  <c:v>27.209354113066567</c:v>
                </c:pt>
                <c:pt idx="28" formatCode="0">
                  <c:v>25.394071817363091</c:v>
                </c:pt>
                <c:pt idx="29" formatCode="0">
                  <c:v>21.457609992402691</c:v>
                </c:pt>
                <c:pt idx="31" formatCode="0">
                  <c:v>24.071436996542779</c:v>
                </c:pt>
                <c:pt idx="32" formatCode="0">
                  <c:v>23.160096928870242</c:v>
                </c:pt>
                <c:pt idx="33" formatCode="0">
                  <c:v>26.294069137712142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EC-4D6D-A301-426B68DD1C7D}"/>
            </c:ext>
          </c:extLst>
        </c:ser>
        <c:ser>
          <c:idx val="3"/>
          <c:order val="3"/>
          <c:tx>
            <c:strRef>
              <c:f>Dati!$F$876</c:f>
              <c:strCache>
                <c:ptCount val="1"/>
                <c:pt idx="0">
                  <c:v>Jā, taču ikdienā nē, tikai atsevišķās reizēs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Dati!$B$877:$B$910</c:f>
              <c:strCache>
                <c:ptCount val="34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</c:strCache>
            </c:strRef>
          </c:cat>
          <c:val>
            <c:numRef>
              <c:f>Dati!$F$877:$F$910</c:f>
              <c:numCache>
                <c:formatCode>General</c:formatCode>
                <c:ptCount val="34"/>
                <c:pt idx="0" formatCode="0">
                  <c:v>6.4933717044487089</c:v>
                </c:pt>
                <c:pt idx="2" formatCode="0">
                  <c:v>6.7109678204956138</c:v>
                </c:pt>
                <c:pt idx="3" formatCode="0">
                  <c:v>6.2902245032165576</c:v>
                </c:pt>
                <c:pt idx="5" formatCode="0">
                  <c:v>18.517146904599066</c:v>
                </c:pt>
                <c:pt idx="6" formatCode="0">
                  <c:v>10.294959748471296</c:v>
                </c:pt>
                <c:pt idx="7" formatCode="0">
                  <c:v>5.9151491403064744</c:v>
                </c:pt>
                <c:pt idx="8" formatCode="0">
                  <c:v>4.1931997150744573</c:v>
                </c:pt>
                <c:pt idx="9" formatCode="0">
                  <c:v>4.5312451326823417</c:v>
                </c:pt>
                <c:pt idx="10" formatCode="0">
                  <c:v>1.7713735842499285</c:v>
                </c:pt>
                <c:pt idx="12" formatCode="0">
                  <c:v>6.3289305552812465</c:v>
                </c:pt>
                <c:pt idx="13" formatCode="0">
                  <c:v>6.8411476790356955</c:v>
                </c:pt>
                <c:pt idx="15" formatCode="0">
                  <c:v>5.0428629148456166</c:v>
                </c:pt>
                <c:pt idx="16" formatCode="0">
                  <c:v>6.2011970079081182</c:v>
                </c:pt>
                <c:pt idx="17" formatCode="0">
                  <c:v>7.5992409199487971</c:v>
                </c:pt>
                <c:pt idx="19" formatCode="0">
                  <c:v>4.2256481043301228</c:v>
                </c:pt>
                <c:pt idx="20" formatCode="0">
                  <c:v>4.2854079685289159</c:v>
                </c:pt>
                <c:pt idx="21" formatCode="0">
                  <c:v>5.743083970580817</c:v>
                </c:pt>
                <c:pt idx="22" formatCode="0">
                  <c:v>5.748887895915554</c:v>
                </c:pt>
                <c:pt idx="23" formatCode="0">
                  <c:v>9.516742457073045</c:v>
                </c:pt>
                <c:pt idx="25" formatCode="0">
                  <c:v>6.8419549432601139</c:v>
                </c:pt>
                <c:pt idx="26" formatCode="0">
                  <c:v>6.2211647209828955</c:v>
                </c:pt>
                <c:pt idx="27" formatCode="0">
                  <c:v>6.6374284138864139</c:v>
                </c:pt>
                <c:pt idx="28" formatCode="0">
                  <c:v>7.4073230104957455</c:v>
                </c:pt>
                <c:pt idx="29" formatCode="0">
                  <c:v>5.0917549940592606</c:v>
                </c:pt>
                <c:pt idx="31" formatCode="0">
                  <c:v>6.8419549432601139</c:v>
                </c:pt>
                <c:pt idx="32" formatCode="0">
                  <c:v>6.7832659826550303</c:v>
                </c:pt>
                <c:pt idx="33" formatCode="0">
                  <c:v>5.6606054099045711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AEC-4D6D-A301-426B68DD1C7D}"/>
            </c:ext>
          </c:extLst>
        </c:ser>
        <c:ser>
          <c:idx val="4"/>
          <c:order val="4"/>
          <c:tx>
            <c:strRef>
              <c:f>Dati!$G$876</c:f>
              <c:strCache>
                <c:ptCount val="1"/>
                <c:pt idx="0">
                  <c:v>Jā, lieto regulāri</c:v>
                </c:pt>
              </c:strCache>
            </c:strRef>
          </c:tx>
          <c:spPr>
            <a:solidFill>
              <a:srgbClr val="66180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Dati!$B$877:$B$910</c:f>
              <c:strCache>
                <c:ptCount val="34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</c:strCache>
            </c:strRef>
          </c:cat>
          <c:val>
            <c:numRef>
              <c:f>Dati!$G$877:$G$910</c:f>
              <c:numCache>
                <c:formatCode>General</c:formatCode>
                <c:ptCount val="34"/>
                <c:pt idx="0" formatCode="0">
                  <c:v>28.823533611787912</c:v>
                </c:pt>
                <c:pt idx="2" formatCode="0">
                  <c:v>38.157650956016717</c:v>
                </c:pt>
                <c:pt idx="3" formatCode="0">
                  <c:v>20.109224510588092</c:v>
                </c:pt>
                <c:pt idx="5" formatCode="0">
                  <c:v>25.118996714549407</c:v>
                </c:pt>
                <c:pt idx="6" formatCode="0">
                  <c:v>31.426417289352781</c:v>
                </c:pt>
                <c:pt idx="7" formatCode="0">
                  <c:v>35.464395682128121</c:v>
                </c:pt>
                <c:pt idx="8" formatCode="0">
                  <c:v>31.408126521146446</c:v>
                </c:pt>
                <c:pt idx="9" formatCode="0">
                  <c:v>26.144461816794561</c:v>
                </c:pt>
                <c:pt idx="10" formatCode="0">
                  <c:v>19.667719247718058</c:v>
                </c:pt>
                <c:pt idx="12" formatCode="0">
                  <c:v>28.627956938040089</c:v>
                </c:pt>
                <c:pt idx="13" formatCode="0">
                  <c:v>29.786717983789849</c:v>
                </c:pt>
                <c:pt idx="15" formatCode="0">
                  <c:v>43.944248752924196</c:v>
                </c:pt>
                <c:pt idx="16" formatCode="0">
                  <c:v>31.279517166801952</c:v>
                </c:pt>
                <c:pt idx="17" formatCode="0">
                  <c:v>18.821254949995655</c:v>
                </c:pt>
                <c:pt idx="19" formatCode="0">
                  <c:v>32.14532221275423</c:v>
                </c:pt>
                <c:pt idx="20" formatCode="0">
                  <c:v>27.673630704770439</c:v>
                </c:pt>
                <c:pt idx="21" formatCode="0">
                  <c:v>25.362071029497823</c:v>
                </c:pt>
                <c:pt idx="22" formatCode="0">
                  <c:v>27.371896935167921</c:v>
                </c:pt>
                <c:pt idx="23" formatCode="0">
                  <c:v>32.409124825964803</c:v>
                </c:pt>
                <c:pt idx="25" formatCode="0">
                  <c:v>31.200723319492326</c:v>
                </c:pt>
                <c:pt idx="26" formatCode="0">
                  <c:v>29.661883490904653</c:v>
                </c:pt>
                <c:pt idx="27" formatCode="0">
                  <c:v>28.544221484184256</c:v>
                </c:pt>
                <c:pt idx="28" formatCode="0">
                  <c:v>27.256897933803128</c:v>
                </c:pt>
                <c:pt idx="29" formatCode="0">
                  <c:v>23.150151564049882</c:v>
                </c:pt>
                <c:pt idx="31" formatCode="0">
                  <c:v>31.200723319492326</c:v>
                </c:pt>
                <c:pt idx="32" formatCode="0">
                  <c:v>26.963058123911214</c:v>
                </c:pt>
                <c:pt idx="33" formatCode="0">
                  <c:v>28.607706203677807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EC-4D6D-A301-426B68DD1C7D}"/>
            </c:ext>
          </c:extLst>
        </c:ser>
        <c:ser>
          <c:idx val="5"/>
          <c:order val="5"/>
          <c:tx>
            <c:strRef>
              <c:f>Dati!$H$876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Dati!$B$877:$B$910</c:f>
              <c:strCache>
                <c:ptCount val="34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</c:strCache>
            </c:strRef>
          </c:cat>
          <c:val>
            <c:numRef>
              <c:f>Dati!$H$877:$H$910</c:f>
              <c:numCache>
                <c:formatCode>General</c:formatCode>
                <c:ptCount val="34"/>
                <c:pt idx="0" formatCode="0">
                  <c:v>18.670206351533189</c:v>
                </c:pt>
                <c:pt idx="2" formatCode="0">
                  <c:v>9.1184928912574783</c:v>
                </c:pt>
                <c:pt idx="3" formatCode="0">
                  <c:v>27.587662653965161</c:v>
                </c:pt>
                <c:pt idx="5" formatCode="0">
                  <c:v>10.350968048621336</c:v>
                </c:pt>
                <c:pt idx="6" formatCode="0">
                  <c:v>12.265734629945733</c:v>
                </c:pt>
                <c:pt idx="7" formatCode="0">
                  <c:v>12.607566845335214</c:v>
                </c:pt>
                <c:pt idx="8" formatCode="0">
                  <c:v>18.385785431548907</c:v>
                </c:pt>
                <c:pt idx="9" formatCode="0">
                  <c:v>23.311404718292906</c:v>
                </c:pt>
                <c:pt idx="10" formatCode="0">
                  <c:v>32.548018835801827</c:v>
                </c:pt>
                <c:pt idx="12" formatCode="0">
                  <c:v>19.030224174448474</c:v>
                </c:pt>
                <c:pt idx="13" formatCode="0">
                  <c:v>17.359246004944264</c:v>
                </c:pt>
                <c:pt idx="15" formatCode="0">
                  <c:v>4.9999999999999973</c:v>
                </c:pt>
                <c:pt idx="16" formatCode="0">
                  <c:v>16.50639749305974</c:v>
                </c:pt>
                <c:pt idx="17" formatCode="0">
                  <c:v>27.566615797825357</c:v>
                </c:pt>
                <c:pt idx="19" formatCode="0">
                  <c:v>17.616141350685457</c:v>
                </c:pt>
                <c:pt idx="20" formatCode="0">
                  <c:v>22.028072994470456</c:v>
                </c:pt>
                <c:pt idx="21" formatCode="0">
                  <c:v>22.881956667691171</c:v>
                </c:pt>
                <c:pt idx="22" formatCode="0">
                  <c:v>20.866326836686333</c:v>
                </c:pt>
                <c:pt idx="23" formatCode="0">
                  <c:v>12.061244384731962</c:v>
                </c:pt>
                <c:pt idx="25" formatCode="0">
                  <c:v>15.944433405017371</c:v>
                </c:pt>
                <c:pt idx="26" formatCode="0">
                  <c:v>18.104063455882262</c:v>
                </c:pt>
                <c:pt idx="27" formatCode="0">
                  <c:v>18.805461769699139</c:v>
                </c:pt>
                <c:pt idx="28" formatCode="0">
                  <c:v>19.322890723470938</c:v>
                </c:pt>
                <c:pt idx="29" formatCode="0">
                  <c:v>25.745205109660667</c:v>
                </c:pt>
                <c:pt idx="31" formatCode="0">
                  <c:v>15.944433405017371</c:v>
                </c:pt>
                <c:pt idx="32" formatCode="0">
                  <c:v>20.240787561203565</c:v>
                </c:pt>
                <c:pt idx="33" formatCode="0">
                  <c:v>19.718800054187433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AEC-4D6D-A301-426B68DD1C7D}"/>
            </c:ext>
          </c:extLst>
        </c:ser>
        <c:ser>
          <c:idx val="6"/>
          <c:order val="6"/>
          <c:tx>
            <c:strRef>
              <c:f>Dati!$I$876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dLbl>
              <c:idx val="19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521-4836-9F91-C5801F9FA96C}"/>
                </c:ext>
              </c:extLst>
            </c:dLbl>
            <c:dLbl>
              <c:idx val="22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521-4836-9F91-C5801F9FA96C}"/>
                </c:ext>
              </c:extLst>
            </c:dLbl>
            <c:dLbl>
              <c:idx val="23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521-4836-9F91-C5801F9FA96C}"/>
                </c:ext>
              </c:extLst>
            </c:dLbl>
            <c:dLbl>
              <c:idx val="28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521-4836-9F91-C5801F9FA96C}"/>
                </c:ext>
              </c:extLst>
            </c:dLbl>
            <c:dLbl>
              <c:idx val="29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6521-4836-9F91-C5801F9FA96C}"/>
                </c:ext>
              </c:extLst>
            </c:dLbl>
            <c:dLbl>
              <c:idx val="33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521-4836-9F91-C5801F9FA9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Dati!$B$877:$B$910</c:f>
              <c:strCache>
                <c:ptCount val="34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</c:strCache>
            </c:strRef>
          </c:cat>
          <c:val>
            <c:numRef>
              <c:f>Dati!$I$877:$I$910</c:f>
              <c:numCache>
                <c:formatCode>General</c:formatCode>
                <c:ptCount val="34"/>
                <c:pt idx="0" formatCode="0">
                  <c:v>0.59780254739188909</c:v>
                </c:pt>
                <c:pt idx="2" formatCode="0">
                  <c:v>0.74893690961215054</c:v>
                </c:pt>
                <c:pt idx="3" formatCode="0.0">
                  <c:v>0.45670387682349989</c:v>
                </c:pt>
                <c:pt idx="5" formatCode="0">
                  <c:v>1.0735620998551312</c:v>
                </c:pt>
                <c:pt idx="6" formatCode="0">
                  <c:v>0.93323669842057955</c:v>
                </c:pt>
                <c:pt idx="7" formatCode="0.0">
                  <c:v>0.28777866425572013</c:v>
                </c:pt>
                <c:pt idx="8" formatCode="0">
                  <c:v>0.74004322259296562</c:v>
                </c:pt>
                <c:pt idx="9" formatCode="0">
                  <c:v>0.53302387855754141</c:v>
                </c:pt>
                <c:pt idx="10" formatCode="0.0">
                  <c:v>0.29061230448446063</c:v>
                </c:pt>
                <c:pt idx="12" formatCode="0.0">
                  <c:v>0.41602067590069247</c:v>
                </c:pt>
                <c:pt idx="13" formatCode="0">
                  <c:v>0.90787613311743798</c:v>
                </c:pt>
                <c:pt idx="15" formatCode="0">
                  <c:v>0</c:v>
                </c:pt>
                <c:pt idx="16" formatCode="0">
                  <c:v>0.51569979688974144</c:v>
                </c:pt>
                <c:pt idx="17" formatCode="0">
                  <c:v>0.95445199951869986</c:v>
                </c:pt>
                <c:pt idx="19" formatCode="0">
                  <c:v>0.32707462151131789</c:v>
                </c:pt>
                <c:pt idx="20" formatCode="0">
                  <c:v>0</c:v>
                </c:pt>
                <c:pt idx="21" formatCode="0">
                  <c:v>0.70996338011805016</c:v>
                </c:pt>
                <c:pt idx="22" formatCode="0">
                  <c:v>0.35123283111490683</c:v>
                </c:pt>
                <c:pt idx="23" formatCode="0">
                  <c:v>0.36167774965029537</c:v>
                </c:pt>
                <c:pt idx="25" formatCode="0">
                  <c:v>0.85534301561762804</c:v>
                </c:pt>
                <c:pt idx="26" formatCode="0">
                  <c:v>0.74979413895805536</c:v>
                </c:pt>
                <c:pt idx="27" formatCode="0">
                  <c:v>0</c:v>
                </c:pt>
                <c:pt idx="28" formatCode="0">
                  <c:v>0.37045084316083193</c:v>
                </c:pt>
                <c:pt idx="29" formatCode="0">
                  <c:v>0.4392570540440332</c:v>
                </c:pt>
                <c:pt idx="31" formatCode="0">
                  <c:v>0.85534301561762804</c:v>
                </c:pt>
                <c:pt idx="32" formatCode="0">
                  <c:v>0.54226839132682692</c:v>
                </c:pt>
                <c:pt idx="33" formatCode="0">
                  <c:v>0.36652488550543494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AEC-4D6D-A301-426B68DD1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46203624"/>
        <c:axId val="646204408"/>
      </c:barChart>
      <c:catAx>
        <c:axId val="646203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204408"/>
        <c:crossesAt val="83.1"/>
        <c:auto val="1"/>
        <c:lblAlgn val="ctr"/>
        <c:lblOffset val="100"/>
        <c:tickLblSkip val="1"/>
        <c:tickMarkSkip val="1"/>
        <c:noMultiLvlLbl val="0"/>
      </c:catAx>
      <c:valAx>
        <c:axId val="646204408"/>
        <c:scaling>
          <c:orientation val="minMax"/>
          <c:max val="15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203624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lv-LV" sz="1000"/>
              <a:t>%</a:t>
            </a:r>
          </a:p>
        </c:rich>
      </c:tx>
      <c:layout>
        <c:manualLayout>
          <c:xMode val="edge"/>
          <c:yMode val="edge"/>
          <c:x val="0.9353829765727304"/>
          <c:y val="0.20273885021277524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5021492515924556"/>
          <c:y val="0.23944192650806428"/>
          <c:w val="0.45881454910135966"/>
          <c:h val="0.742348835743395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Dati!$C$2076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Dati!$C$2077:$C$2079</c:f>
              <c:numCache>
                <c:formatCode>0</c:formatCode>
                <c:ptCount val="3"/>
                <c:pt idx="0">
                  <c:v>18.025859296579064</c:v>
                </c:pt>
                <c:pt idx="1">
                  <c:v>8.8959142960710373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0B-405D-981E-218CCC58A1F3}"/>
            </c:ext>
          </c:extLst>
        </c:ser>
        <c:ser>
          <c:idx val="1"/>
          <c:order val="1"/>
          <c:tx>
            <c:strRef>
              <c:f>Dati!$D$2076</c:f>
              <c:strCache>
                <c:ptCount val="1"/>
                <c:pt idx="0">
                  <c:v>Pilnībā nepiekrīt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Dati!$D$2077:$D$2079</c:f>
              <c:numCache>
                <c:formatCode>0</c:formatCode>
                <c:ptCount val="3"/>
                <c:pt idx="0">
                  <c:v>7.1174926526330369</c:v>
                </c:pt>
                <c:pt idx="1">
                  <c:v>10.347920245838706</c:v>
                </c:pt>
                <c:pt idx="2">
                  <c:v>14.02418910449985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0B-405D-981E-218CCC58A1F3}"/>
            </c:ext>
          </c:extLst>
        </c:ser>
        <c:ser>
          <c:idx val="2"/>
          <c:order val="2"/>
          <c:tx>
            <c:strRef>
              <c:f>Dati!$E$2076</c:f>
              <c:strCache>
                <c:ptCount val="1"/>
                <c:pt idx="0">
                  <c:v>Drīzāk nepiekrīt</c:v>
                </c:pt>
              </c:strCache>
            </c:strRef>
          </c:tx>
          <c:spPr>
            <a:solidFill>
              <a:srgbClr val="EE7965"/>
            </a:solidFill>
            <a:ln w="25400">
              <a:noFill/>
            </a:ln>
          </c:spPr>
          <c:invertIfNegative val="0"/>
          <c:dLbls>
            <c:dLbl>
              <c:idx val="2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0B-405D-981E-218CCC58A1F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Dati!$E$2077:$E$2079</c:f>
              <c:numCache>
                <c:formatCode>0</c:formatCode>
                <c:ptCount val="3"/>
                <c:pt idx="0">
                  <c:v>9.7517837876140447</c:v>
                </c:pt>
                <c:pt idx="1">
                  <c:v>15.6513011949164</c:v>
                </c:pt>
                <c:pt idx="2">
                  <c:v>13.870946632326294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0B-405D-981E-218CCC58A1F3}"/>
            </c:ext>
          </c:extLst>
        </c:ser>
        <c:ser>
          <c:idx val="3"/>
          <c:order val="3"/>
          <c:tx>
            <c:strRef>
              <c:f>Dati!$F$2076</c:f>
              <c:strCache>
                <c:ptCount val="1"/>
                <c:pt idx="0">
                  <c:v>Drīzāk piekrīt</c:v>
                </c:pt>
              </c:strCache>
            </c:strRef>
          </c:tx>
          <c:spPr>
            <a:solidFill>
              <a:srgbClr val="74D88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Dati!$F$2077:$F$2079</c:f>
              <c:numCache>
                <c:formatCode>0</c:formatCode>
                <c:ptCount val="3"/>
                <c:pt idx="0">
                  <c:v>34.314458141237964</c:v>
                </c:pt>
                <c:pt idx="1">
                  <c:v>33.218425593199974</c:v>
                </c:pt>
                <c:pt idx="2">
                  <c:v>28.897645012271614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0B-405D-981E-218CCC58A1F3}"/>
            </c:ext>
          </c:extLst>
        </c:ser>
        <c:ser>
          <c:idx val="4"/>
          <c:order val="4"/>
          <c:tx>
            <c:strRef>
              <c:f>Dati!$G$2076</c:f>
              <c:strCache>
                <c:ptCount val="1"/>
                <c:pt idx="0">
                  <c:v>Pilnībā piekrīt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Dati!$G$2077:$G$2079</c:f>
              <c:numCache>
                <c:formatCode>0</c:formatCode>
                <c:ptCount val="3"/>
                <c:pt idx="0">
                  <c:v>26.259695332720284</c:v>
                </c:pt>
                <c:pt idx="1">
                  <c:v>14.649386136108859</c:v>
                </c:pt>
                <c:pt idx="2">
                  <c:v>16.650479646976805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0B-405D-981E-218CCC58A1F3}"/>
            </c:ext>
          </c:extLst>
        </c:ser>
        <c:ser>
          <c:idx val="5"/>
          <c:order val="5"/>
          <c:tx>
            <c:strRef>
              <c:f>Dati!$H$2076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Dati!$H$2077:$H$2079</c:f>
              <c:numCache>
                <c:formatCode>0</c:formatCode>
                <c:ptCount val="3"/>
                <c:pt idx="0">
                  <c:v>7</c:v>
                </c:pt>
                <c:pt idx="1">
                  <c:v>19.706341744649414</c:v>
                </c:pt>
                <c:pt idx="2">
                  <c:v>22.026028814709832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0B-405D-981E-218CCC58A1F3}"/>
            </c:ext>
          </c:extLst>
        </c:ser>
        <c:ser>
          <c:idx val="6"/>
          <c:order val="6"/>
          <c:tx>
            <c:strRef>
              <c:f>Dati!$I$2076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3175">
              <a:noFill/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Dati!$B$2077:$B$2079</c:f>
              <c:numCache>
                <c:formatCode>General</c:formatCode>
                <c:ptCount val="3"/>
              </c:numCache>
            </c:numRef>
          </c:cat>
          <c:val>
            <c:numRef>
              <c:f>Dati!$I$2077:$I$2079</c:f>
              <c:numCache>
                <c:formatCode>0</c:formatCode>
                <c:ptCount val="3"/>
                <c:pt idx="0">
                  <c:v>22.556570085794494</c:v>
                </c:pt>
                <c:pt idx="1">
                  <c:v>26.13296682993586</c:v>
                </c:pt>
                <c:pt idx="2">
                  <c:v>26.55673960392533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90B-405D-981E-218CCC58A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646180888"/>
        <c:axId val="646180496"/>
      </c:barChart>
      <c:catAx>
        <c:axId val="6461808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/>
            </a:pPr>
            <a:endParaRPr lang="en-US"/>
          </a:p>
        </c:txPr>
        <c:crossAx val="646180496"/>
        <c:crossesAt val="34.9"/>
        <c:auto val="1"/>
        <c:lblAlgn val="ctr"/>
        <c:lblOffset val="100"/>
        <c:tickLblSkip val="1"/>
        <c:tickMarkSkip val="1"/>
        <c:noMultiLvlLbl val="0"/>
      </c:catAx>
      <c:valAx>
        <c:axId val="646180496"/>
        <c:scaling>
          <c:orientation val="minMax"/>
          <c:max val="14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180888"/>
        <c:crosses val="autoZero"/>
        <c:crossBetween val="between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lv-LV" sz="1000"/>
              <a:t>%</a:t>
            </a:r>
          </a:p>
        </c:rich>
      </c:tx>
      <c:layout>
        <c:manualLayout>
          <c:xMode val="edge"/>
          <c:yMode val="edge"/>
          <c:x val="0.96657755575199522"/>
          <c:y val="7.755268820670702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063121622432573"/>
          <c:y val="8.829584377694856E-2"/>
          <c:w val="0.65813733572112154"/>
          <c:h val="0.89395788167216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Dati!$C$2138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dLbls>
            <c:delete val="1"/>
          </c:dLbls>
          <c:cat>
            <c:strRef>
              <c:f>Dati!$B$2139:$B$2176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Dati!$C$2139:$C$2176</c:f>
              <c:numCache>
                <c:formatCode>0</c:formatCode>
                <c:ptCount val="38"/>
                <c:pt idx="0">
                  <c:v>16.197465671392397</c:v>
                </c:pt>
                <c:pt idx="1">
                  <c:v>44.092601408218542</c:v>
                </c:pt>
                <c:pt idx="2">
                  <c:v>12.687146086048164</c:v>
                </c:pt>
                <c:pt idx="3">
                  <c:v>19.474691442461111</c:v>
                </c:pt>
                <c:pt idx="4">
                  <c:v>44.092601408218542</c:v>
                </c:pt>
                <c:pt idx="5">
                  <c:v>18.081776412493753</c:v>
                </c:pt>
                <c:pt idx="6">
                  <c:v>17.717688420610273</c:v>
                </c:pt>
                <c:pt idx="7">
                  <c:v>14.661913704257419</c:v>
                </c:pt>
                <c:pt idx="8">
                  <c:v>15.219185210098095</c:v>
                </c:pt>
                <c:pt idx="9">
                  <c:v>17.645775251730306</c:v>
                </c:pt>
                <c:pt idx="10">
                  <c:v>14.998185475607023</c:v>
                </c:pt>
                <c:pt idx="11">
                  <c:v>44.092601408218542</c:v>
                </c:pt>
                <c:pt idx="12">
                  <c:v>14.948177375890829</c:v>
                </c:pt>
                <c:pt idx="13">
                  <c:v>17.945328750086439</c:v>
                </c:pt>
                <c:pt idx="14">
                  <c:v>44.092601408218542</c:v>
                </c:pt>
                <c:pt idx="15">
                  <c:v>15.271450474037838</c:v>
                </c:pt>
                <c:pt idx="16">
                  <c:v>17.945802411242823</c:v>
                </c:pt>
                <c:pt idx="17">
                  <c:v>11.897848969791395</c:v>
                </c:pt>
                <c:pt idx="18">
                  <c:v>44.092601408218542</c:v>
                </c:pt>
                <c:pt idx="19">
                  <c:v>16.866945394456572</c:v>
                </c:pt>
                <c:pt idx="20">
                  <c:v>15.837211018536181</c:v>
                </c:pt>
                <c:pt idx="21">
                  <c:v>14.696437513052942</c:v>
                </c:pt>
                <c:pt idx="22">
                  <c:v>15.775854114093605</c:v>
                </c:pt>
                <c:pt idx="23">
                  <c:v>6.9999999999999964</c:v>
                </c:pt>
                <c:pt idx="24">
                  <c:v>44.092601408218542</c:v>
                </c:pt>
                <c:pt idx="25">
                  <c:v>13.073708276360119</c:v>
                </c:pt>
                <c:pt idx="26">
                  <c:v>16.506049955103116</c:v>
                </c:pt>
                <c:pt idx="27">
                  <c:v>14.236755015351513</c:v>
                </c:pt>
                <c:pt idx="28">
                  <c:v>18.818049914219017</c:v>
                </c:pt>
                <c:pt idx="29">
                  <c:v>22.353503006724459</c:v>
                </c:pt>
                <c:pt idx="30">
                  <c:v>44.092601408218542</c:v>
                </c:pt>
                <c:pt idx="31">
                  <c:v>13.073708276360119</c:v>
                </c:pt>
                <c:pt idx="32">
                  <c:v>18.964254559773327</c:v>
                </c:pt>
                <c:pt idx="33">
                  <c:v>16.022617134964584</c:v>
                </c:pt>
                <c:pt idx="34">
                  <c:v>44.092601408218542</c:v>
                </c:pt>
                <c:pt idx="35">
                  <c:v>18.320285712863171</c:v>
                </c:pt>
                <c:pt idx="36">
                  <c:v>12.313325578581848</c:v>
                </c:pt>
                <c:pt idx="37">
                  <c:v>16.386000569714586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9-411C-BF23-21A58E3AA090}"/>
            </c:ext>
          </c:extLst>
        </c:ser>
        <c:ser>
          <c:idx val="1"/>
          <c:order val="1"/>
          <c:tx>
            <c:strRef>
              <c:f>Dati!$D$2138</c:f>
              <c:strCache>
                <c:ptCount val="1"/>
                <c:pt idx="0">
                  <c:v>Pilnībā nepiekrīt</c:v>
                </c:pt>
              </c:strCache>
            </c:strRef>
          </c:tx>
          <c:spPr>
            <a:solidFill>
              <a:srgbClr val="66180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Dati!$B$2139:$B$2176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Dati!$D$2139:$D$2176</c:f>
              <c:numCache>
                <c:formatCode>General</c:formatCode>
                <c:ptCount val="38"/>
                <c:pt idx="0" formatCode="0">
                  <c:v>14.02418910449985</c:v>
                </c:pt>
                <c:pt idx="2" formatCode="0">
                  <c:v>16.131928920820823</c:v>
                </c:pt>
                <c:pt idx="3" formatCode="0">
                  <c:v>12.056408372057691</c:v>
                </c:pt>
                <c:pt idx="5" formatCode="0">
                  <c:v>12.312219926122085</c:v>
                </c:pt>
                <c:pt idx="6" formatCode="0">
                  <c:v>11.214850794445233</c:v>
                </c:pt>
                <c:pt idx="7" formatCode="0">
                  <c:v>15.678236405322792</c:v>
                </c:pt>
                <c:pt idx="8" formatCode="0">
                  <c:v>14.319580161597308</c:v>
                </c:pt>
                <c:pt idx="9" formatCode="0">
                  <c:v>14.025812182501998</c:v>
                </c:pt>
                <c:pt idx="10" formatCode="0">
                  <c:v>15.431939323713685</c:v>
                </c:pt>
                <c:pt idx="12" formatCode="0">
                  <c:v>14.947961303404275</c:v>
                </c:pt>
                <c:pt idx="13" formatCode="0">
                  <c:v>12.866861138600171</c:v>
                </c:pt>
                <c:pt idx="15" formatCode="0">
                  <c:v>10.739100502695775</c:v>
                </c:pt>
                <c:pt idx="16" formatCode="0">
                  <c:v>13.230186284794836</c:v>
                </c:pt>
                <c:pt idx="17" formatCode="0">
                  <c:v>16.870986986803963</c:v>
                </c:pt>
                <c:pt idx="19" formatCode="0">
                  <c:v>16.364878281255624</c:v>
                </c:pt>
                <c:pt idx="20" formatCode="0">
                  <c:v>11.257527928350935</c:v>
                </c:pt>
                <c:pt idx="21" formatCode="0">
                  <c:v>13.001019803625892</c:v>
                </c:pt>
                <c:pt idx="22" formatCode="0">
                  <c:v>13.217668081734551</c:v>
                </c:pt>
                <c:pt idx="23" formatCode="0">
                  <c:v>19.165655082458034</c:v>
                </c:pt>
                <c:pt idx="25" formatCode="0">
                  <c:v>15.082140041552599</c:v>
                </c:pt>
                <c:pt idx="26" formatCode="0">
                  <c:v>13.517332614808325</c:v>
                </c:pt>
                <c:pt idx="27" formatCode="0">
                  <c:v>16.526165796140781</c:v>
                </c:pt>
                <c:pt idx="28" formatCode="0">
                  <c:v>13.363244934641958</c:v>
                </c:pt>
                <c:pt idx="29" formatCode="0">
                  <c:v>10.831786275035945</c:v>
                </c:pt>
                <c:pt idx="31" formatCode="0">
                  <c:v>15.082140041552599</c:v>
                </c:pt>
                <c:pt idx="32" formatCode="0">
                  <c:v>12.574863916466969</c:v>
                </c:pt>
                <c:pt idx="33" formatCode="0">
                  <c:v>14.81271944481376</c:v>
                </c:pt>
                <c:pt idx="35" formatCode="0">
                  <c:v>11.286381934749262</c:v>
                </c:pt>
                <c:pt idx="36" formatCode="0">
                  <c:v>18.379969791727888</c:v>
                </c:pt>
                <c:pt idx="37" formatCode="0">
                  <c:v>13.88480141338435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35-4A87-8970-8B113C4BF835}"/>
            </c:ext>
          </c:extLst>
        </c:ser>
        <c:ser>
          <c:idx val="2"/>
          <c:order val="2"/>
          <c:tx>
            <c:strRef>
              <c:f>Dati!$E$2138</c:f>
              <c:strCache>
                <c:ptCount val="1"/>
                <c:pt idx="0">
                  <c:v>Drīzāk nepiekrīt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Dati!$B$2139:$B$2176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Dati!$E$2139:$E$2176</c:f>
              <c:numCache>
                <c:formatCode>General</c:formatCode>
                <c:ptCount val="38"/>
                <c:pt idx="0" formatCode="0">
                  <c:v>13.870946632326294</c:v>
                </c:pt>
                <c:pt idx="2" formatCode="0">
                  <c:v>15.273526401349555</c:v>
                </c:pt>
                <c:pt idx="3" formatCode="0">
                  <c:v>12.561501593699742</c:v>
                </c:pt>
                <c:pt idx="5" formatCode="0">
                  <c:v>13.698605069602705</c:v>
                </c:pt>
                <c:pt idx="6" formatCode="0">
                  <c:v>15.160062193163034</c:v>
                </c:pt>
                <c:pt idx="7" formatCode="0">
                  <c:v>13.752451298638331</c:v>
                </c:pt>
                <c:pt idx="8" formatCode="0">
                  <c:v>14.553836036523139</c:v>
                </c:pt>
                <c:pt idx="9" formatCode="0">
                  <c:v>12.42101397398624</c:v>
                </c:pt>
                <c:pt idx="10" formatCode="0">
                  <c:v>13.662476608897833</c:v>
                </c:pt>
                <c:pt idx="12" formatCode="0">
                  <c:v>14.196462728923436</c:v>
                </c:pt>
                <c:pt idx="13" formatCode="0">
                  <c:v>13.280411519531931</c:v>
                </c:pt>
                <c:pt idx="15" formatCode="0">
                  <c:v>18.082050431484927</c:v>
                </c:pt>
                <c:pt idx="16" formatCode="0">
                  <c:v>12.916612712180884</c:v>
                </c:pt>
                <c:pt idx="17" formatCode="0">
                  <c:v>15.323765451623183</c:v>
                </c:pt>
                <c:pt idx="19" formatCode="0">
                  <c:v>10.860777732506346</c:v>
                </c:pt>
                <c:pt idx="20" formatCode="0">
                  <c:v>16.997862461331426</c:v>
                </c:pt>
                <c:pt idx="21" formatCode="0">
                  <c:v>16.395144091539706</c:v>
                </c:pt>
                <c:pt idx="22" formatCode="0">
                  <c:v>15.099079212390386</c:v>
                </c:pt>
                <c:pt idx="23" formatCode="0">
                  <c:v>17.926946325760511</c:v>
                </c:pt>
                <c:pt idx="25" formatCode="0">
                  <c:v>15.936753090305825</c:v>
                </c:pt>
                <c:pt idx="26" formatCode="0">
                  <c:v>14.069218838307103</c:v>
                </c:pt>
                <c:pt idx="27" formatCode="0">
                  <c:v>13.329680596726249</c:v>
                </c:pt>
                <c:pt idx="28" formatCode="0">
                  <c:v>11.911306559357568</c:v>
                </c:pt>
                <c:pt idx="29" formatCode="0">
                  <c:v>10.907312126458136</c:v>
                </c:pt>
                <c:pt idx="31" formatCode="0">
                  <c:v>15.936753090305825</c:v>
                </c:pt>
                <c:pt idx="32" formatCode="0">
                  <c:v>12.553482931978248</c:v>
                </c:pt>
                <c:pt idx="33" formatCode="0">
                  <c:v>13.257264828440199</c:v>
                </c:pt>
                <c:pt idx="35" formatCode="0">
                  <c:v>14.485933760606109</c:v>
                </c:pt>
                <c:pt idx="36" formatCode="0">
                  <c:v>13.399306037908806</c:v>
                </c:pt>
                <c:pt idx="37" formatCode="0">
                  <c:v>13.821799425119604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35-4A87-8970-8B113C4BF835}"/>
            </c:ext>
          </c:extLst>
        </c:ser>
        <c:ser>
          <c:idx val="3"/>
          <c:order val="3"/>
          <c:tx>
            <c:strRef>
              <c:f>Dati!$F$2138</c:f>
              <c:strCache>
                <c:ptCount val="1"/>
                <c:pt idx="0">
                  <c:v>Drīzāk piekrīt</c:v>
                </c:pt>
              </c:strCache>
            </c:strRef>
          </c:tx>
          <c:spPr>
            <a:solidFill>
              <a:srgbClr val="74D8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Dati!$B$2139:$B$2176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Dati!$F$2139:$F$2176</c:f>
              <c:numCache>
                <c:formatCode>General</c:formatCode>
                <c:ptCount val="38"/>
                <c:pt idx="0" formatCode="0">
                  <c:v>28.897645012271614</c:v>
                </c:pt>
                <c:pt idx="2" formatCode="0">
                  <c:v>28.890585838196245</c:v>
                </c:pt>
                <c:pt idx="3" formatCode="0">
                  <c:v>28.904235439906373</c:v>
                </c:pt>
                <c:pt idx="5" formatCode="0">
                  <c:v>34.319382194659589</c:v>
                </c:pt>
                <c:pt idx="6" formatCode="0">
                  <c:v>32.153175057217986</c:v>
                </c:pt>
                <c:pt idx="7" formatCode="0">
                  <c:v>26.338426805348377</c:v>
                </c:pt>
                <c:pt idx="8" formatCode="0">
                  <c:v>27.950334494785078</c:v>
                </c:pt>
                <c:pt idx="9" formatCode="0">
                  <c:v>27.46325876017924</c:v>
                </c:pt>
                <c:pt idx="10" formatCode="0">
                  <c:v>28.640054873163166</c:v>
                </c:pt>
                <c:pt idx="12" formatCode="0">
                  <c:v>28.836857114769337</c:v>
                </c:pt>
                <c:pt idx="13" formatCode="0">
                  <c:v>29.042865133552013</c:v>
                </c:pt>
                <c:pt idx="15" formatCode="0">
                  <c:v>20.787233692152753</c:v>
                </c:pt>
                <c:pt idx="16" formatCode="0">
                  <c:v>29.674381579342437</c:v>
                </c:pt>
                <c:pt idx="17" formatCode="0">
                  <c:v>28.845150381252459</c:v>
                </c:pt>
                <c:pt idx="19" formatCode="0">
                  <c:v>25.603979683369733</c:v>
                </c:pt>
                <c:pt idx="20" formatCode="0">
                  <c:v>32.653601318092051</c:v>
                </c:pt>
                <c:pt idx="21" formatCode="0">
                  <c:v>29.309694693163888</c:v>
                </c:pt>
                <c:pt idx="22" formatCode="0">
                  <c:v>34.062411581539585</c:v>
                </c:pt>
                <c:pt idx="23" formatCode="0">
                  <c:v>25.054695300644219</c:v>
                </c:pt>
                <c:pt idx="25" formatCode="0">
                  <c:v>29.222165143239046</c:v>
                </c:pt>
                <c:pt idx="26" formatCode="0">
                  <c:v>28.134958126211448</c:v>
                </c:pt>
                <c:pt idx="27" formatCode="0">
                  <c:v>23.341144527403504</c:v>
                </c:pt>
                <c:pt idx="28" formatCode="0">
                  <c:v>34.996878383794801</c:v>
                </c:pt>
                <c:pt idx="29" formatCode="0">
                  <c:v>28.332660440746167</c:v>
                </c:pt>
                <c:pt idx="31" formatCode="0">
                  <c:v>29.222165143239046</c:v>
                </c:pt>
                <c:pt idx="32" formatCode="0">
                  <c:v>27.838369421869789</c:v>
                </c:pt>
                <c:pt idx="33" formatCode="0">
                  <c:v>30.014665152440855</c:v>
                </c:pt>
                <c:pt idx="35" formatCode="0">
                  <c:v>28.726322530998271</c:v>
                </c:pt>
                <c:pt idx="36" formatCode="0">
                  <c:v>30.005571044309281</c:v>
                </c:pt>
                <c:pt idx="37" formatCode="0">
                  <c:v>28.404240442348549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35-4A87-8970-8B113C4BF835}"/>
            </c:ext>
          </c:extLst>
        </c:ser>
        <c:ser>
          <c:idx val="4"/>
          <c:order val="4"/>
          <c:tx>
            <c:strRef>
              <c:f>Dati!$G$2138</c:f>
              <c:strCache>
                <c:ptCount val="1"/>
                <c:pt idx="0">
                  <c:v>Pilnībā piekrīt</c:v>
                </c:pt>
              </c:strCache>
            </c:strRef>
          </c:tx>
          <c:spPr>
            <a:solidFill>
              <a:srgbClr val="23621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Dati!$B$2139:$B$2176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Dati!$G$2139:$G$2176</c:f>
              <c:numCache>
                <c:formatCode>General</c:formatCode>
                <c:ptCount val="38"/>
                <c:pt idx="0" formatCode="0">
                  <c:v>16.650479646976805</c:v>
                </c:pt>
                <c:pt idx="2" formatCode="0">
                  <c:v>15.510944438146556</c:v>
                </c:pt>
                <c:pt idx="3" formatCode="0">
                  <c:v>17.714346928181225</c:v>
                </c:pt>
                <c:pt idx="5" formatCode="0">
                  <c:v>18.097555779197041</c:v>
                </c:pt>
                <c:pt idx="6" formatCode="0">
                  <c:v>18.767458140439533</c:v>
                </c:pt>
                <c:pt idx="7" formatCode="0">
                  <c:v>19.950563175053922</c:v>
                </c:pt>
                <c:pt idx="8" formatCode="0">
                  <c:v>16.764774981882436</c:v>
                </c:pt>
                <c:pt idx="9" formatCode="0">
                  <c:v>14.819768543796449</c:v>
                </c:pt>
                <c:pt idx="10" formatCode="0">
                  <c:v>11.436721422227597</c:v>
                </c:pt>
                <c:pt idx="12" formatCode="0">
                  <c:v>15.653695310216099</c:v>
                </c:pt>
                <c:pt idx="13" formatCode="0">
                  <c:v>18.644476378689127</c:v>
                </c:pt>
                <c:pt idx="15" formatCode="0">
                  <c:v>17.376804629684191</c:v>
                </c:pt>
                <c:pt idx="16" formatCode="0">
                  <c:v>16.785781326606653</c:v>
                </c:pt>
                <c:pt idx="17" formatCode="0">
                  <c:v>16.125189912428358</c:v>
                </c:pt>
                <c:pt idx="19" formatCode="0">
                  <c:v>14.924698109283529</c:v>
                </c:pt>
                <c:pt idx="20" formatCode="0">
                  <c:v>10.389969462533555</c:v>
                </c:pt>
                <c:pt idx="21" formatCode="0">
                  <c:v>19.294487055096631</c:v>
                </c:pt>
                <c:pt idx="22" formatCode="0">
                  <c:v>15.239576075802542</c:v>
                </c:pt>
                <c:pt idx="23" formatCode="0">
                  <c:v>19.284595656812563</c:v>
                </c:pt>
                <c:pt idx="25" formatCode="0">
                  <c:v>19.161899132678744</c:v>
                </c:pt>
                <c:pt idx="26" formatCode="0">
                  <c:v>16.009927301029851</c:v>
                </c:pt>
                <c:pt idx="27" formatCode="0">
                  <c:v>14.532511391356339</c:v>
                </c:pt>
                <c:pt idx="28" formatCode="0">
                  <c:v>14.954966860653101</c:v>
                </c:pt>
                <c:pt idx="29" formatCode="0">
                  <c:v>15.439641163468609</c:v>
                </c:pt>
                <c:pt idx="31" formatCode="0">
                  <c:v>19.161899132678744</c:v>
                </c:pt>
                <c:pt idx="32" formatCode="0">
                  <c:v>17.675657835423657</c:v>
                </c:pt>
                <c:pt idx="33" formatCode="0">
                  <c:v>12.16464745949083</c:v>
                </c:pt>
                <c:pt idx="35" formatCode="0">
                  <c:v>21.307601820870499</c:v>
                </c:pt>
                <c:pt idx="36" formatCode="0">
                  <c:v>17.034543916272643</c:v>
                </c:pt>
                <c:pt idx="37" formatCode="0">
                  <c:v>12.144426372517813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35-4A87-8970-8B113C4BF835}"/>
            </c:ext>
          </c:extLst>
        </c:ser>
        <c:ser>
          <c:idx val="5"/>
          <c:order val="5"/>
          <c:tx>
            <c:strRef>
              <c:f>Dati!$H$2138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Dati!$B$2139:$B$2176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Dati!$H$2139:$H$2176</c:f>
              <c:numCache>
                <c:formatCode>0</c:formatCode>
                <c:ptCount val="38"/>
                <c:pt idx="0">
                  <c:v>13.868813314608214</c:v>
                </c:pt>
                <c:pt idx="1">
                  <c:v>59.416937973856633</c:v>
                </c:pt>
                <c:pt idx="2">
                  <c:v>15.015407697513837</c:v>
                </c:pt>
                <c:pt idx="3">
                  <c:v>12.798355605769032</c:v>
                </c:pt>
                <c:pt idx="4">
                  <c:v>59.416937973856633</c:v>
                </c:pt>
                <c:pt idx="5">
                  <c:v>7.0000000000000071</c:v>
                </c:pt>
                <c:pt idx="6">
                  <c:v>8.4963047761991177</c:v>
                </c:pt>
                <c:pt idx="7">
                  <c:v>13.127947993454335</c:v>
                </c:pt>
                <c:pt idx="8">
                  <c:v>14.701828497189116</c:v>
                </c:pt>
                <c:pt idx="9">
                  <c:v>17.133910669880944</c:v>
                </c:pt>
                <c:pt idx="10">
                  <c:v>19.340161678465869</c:v>
                </c:pt>
                <c:pt idx="11">
                  <c:v>59.416937973856633</c:v>
                </c:pt>
                <c:pt idx="12">
                  <c:v>14.926385548871195</c:v>
                </c:pt>
                <c:pt idx="13">
                  <c:v>11.729596461615493</c:v>
                </c:pt>
                <c:pt idx="14">
                  <c:v>59.416937973856633</c:v>
                </c:pt>
                <c:pt idx="15">
                  <c:v>21.252899652019693</c:v>
                </c:pt>
                <c:pt idx="16">
                  <c:v>12.956775067907543</c:v>
                </c:pt>
                <c:pt idx="17">
                  <c:v>14.44659768017582</c:v>
                </c:pt>
                <c:pt idx="18">
                  <c:v>59.416937973856633</c:v>
                </c:pt>
                <c:pt idx="19">
                  <c:v>18.888260181203375</c:v>
                </c:pt>
                <c:pt idx="20">
                  <c:v>16.373367193231026</c:v>
                </c:pt>
                <c:pt idx="21">
                  <c:v>10.812756225596114</c:v>
                </c:pt>
                <c:pt idx="22">
                  <c:v>10.114950316514502</c:v>
                </c:pt>
                <c:pt idx="23">
                  <c:v>15.077647016399851</c:v>
                </c:pt>
                <c:pt idx="24">
                  <c:v>59.416937973856633</c:v>
                </c:pt>
                <c:pt idx="25">
                  <c:v>11.032873697938847</c:v>
                </c:pt>
                <c:pt idx="26">
                  <c:v>15.272052546615338</c:v>
                </c:pt>
                <c:pt idx="27">
                  <c:v>21.543282055096793</c:v>
                </c:pt>
                <c:pt idx="28">
                  <c:v>9.465092729408731</c:v>
                </c:pt>
                <c:pt idx="29">
                  <c:v>15.644636369641859</c:v>
                </c:pt>
                <c:pt idx="30">
                  <c:v>59.416937973856633</c:v>
                </c:pt>
                <c:pt idx="31">
                  <c:v>11.032873697938847</c:v>
                </c:pt>
                <c:pt idx="32">
                  <c:v>13.902910716563188</c:v>
                </c:pt>
                <c:pt idx="33">
                  <c:v>17.237625361924948</c:v>
                </c:pt>
                <c:pt idx="34">
                  <c:v>59.416937973856633</c:v>
                </c:pt>
                <c:pt idx="35">
                  <c:v>9.3830136219878639</c:v>
                </c:pt>
                <c:pt idx="36">
                  <c:v>12.376823013274713</c:v>
                </c:pt>
                <c:pt idx="37">
                  <c:v>18.868271158990272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35-4A87-8970-8B113C4BF835}"/>
            </c:ext>
          </c:extLst>
        </c:ser>
        <c:ser>
          <c:idx val="6"/>
          <c:order val="6"/>
          <c:tx>
            <c:strRef>
              <c:f>Dati!$I$2138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Dati!$B$2139:$B$2176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Dati!$I$2139:$I$2176</c:f>
              <c:numCache>
                <c:formatCode>General</c:formatCode>
                <c:ptCount val="38"/>
                <c:pt idx="0" formatCode="0">
                  <c:v>26.55673960392533</c:v>
                </c:pt>
                <c:pt idx="2" formatCode="0">
                  <c:v>24.193014401486789</c:v>
                </c:pt>
                <c:pt idx="3" formatCode="0">
                  <c:v>28.763507666154894</c:v>
                </c:pt>
                <c:pt idx="5" formatCode="0">
                  <c:v>21.572237030418638</c:v>
                </c:pt>
                <c:pt idx="6" formatCode="0">
                  <c:v>22.704453814734393</c:v>
                </c:pt>
                <c:pt idx="7" formatCode="0">
                  <c:v>24.280322315636525</c:v>
                </c:pt>
                <c:pt idx="8" formatCode="0">
                  <c:v>26.411474325212268</c:v>
                </c:pt>
                <c:pt idx="9" formatCode="0">
                  <c:v>31.270146539536306</c:v>
                </c:pt>
                <c:pt idx="10" formatCode="0">
                  <c:v>30.828807771997674</c:v>
                </c:pt>
                <c:pt idx="12" formatCode="0">
                  <c:v>26.365023542686469</c:v>
                </c:pt>
                <c:pt idx="13" formatCode="0">
                  <c:v>26.165385829627077</c:v>
                </c:pt>
                <c:pt idx="15" formatCode="0">
                  <c:v>33.014810743982373</c:v>
                </c:pt>
                <c:pt idx="16" formatCode="0">
                  <c:v>27.393038097074914</c:v>
                </c:pt>
                <c:pt idx="17" formatCode="0">
                  <c:v>22.834907267892053</c:v>
                </c:pt>
                <c:pt idx="19" formatCode="0">
                  <c:v>32.245666193584846</c:v>
                </c:pt>
                <c:pt idx="20" formatCode="0">
                  <c:v>28.701038829692081</c:v>
                </c:pt>
                <c:pt idx="21" formatCode="0">
                  <c:v>21.999654356573917</c:v>
                </c:pt>
                <c:pt idx="22" formatCode="0">
                  <c:v>22.381265048533049</c:v>
                </c:pt>
                <c:pt idx="23" formatCode="0">
                  <c:v>18.568107634324718</c:v>
                </c:pt>
                <c:pt idx="25" formatCode="0">
                  <c:v>20.597042592224049</c:v>
                </c:pt>
                <c:pt idx="26" formatCode="0">
                  <c:v>28.26856311964341</c:v>
                </c:pt>
                <c:pt idx="27" formatCode="0">
                  <c:v>32.270497688373133</c:v>
                </c:pt>
                <c:pt idx="28" formatCode="0">
                  <c:v>24.773603261552633</c:v>
                </c:pt>
                <c:pt idx="29" formatCode="0">
                  <c:v>34.488599994291278</c:v>
                </c:pt>
                <c:pt idx="31" formatCode="0">
                  <c:v>20.597042592224049</c:v>
                </c:pt>
                <c:pt idx="32" formatCode="0">
                  <c:v>29.357625894261396</c:v>
                </c:pt>
                <c:pt idx="33" formatCode="0">
                  <c:v>29.750703114814574</c:v>
                </c:pt>
                <c:pt idx="35" formatCode="0">
                  <c:v>24.193759952775917</c:v>
                </c:pt>
                <c:pt idx="36" formatCode="0">
                  <c:v>21.180609209781672</c:v>
                </c:pt>
                <c:pt idx="37" formatCode="0">
                  <c:v>31.744732346629903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35-4A87-8970-8B113C4BF8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"/>
        <c:overlap val="100"/>
        <c:axId val="646180104"/>
        <c:axId val="646173440"/>
      </c:barChart>
      <c:catAx>
        <c:axId val="646180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/>
            </a:pPr>
            <a:endParaRPr lang="en-US"/>
          </a:p>
        </c:txPr>
        <c:crossAx val="646173440"/>
        <c:crossesAt val="44.1"/>
        <c:auto val="1"/>
        <c:lblAlgn val="ctr"/>
        <c:lblOffset val="100"/>
        <c:tickLblSkip val="1"/>
        <c:tickMarkSkip val="1"/>
        <c:noMultiLvlLbl val="0"/>
      </c:catAx>
      <c:valAx>
        <c:axId val="646173440"/>
        <c:scaling>
          <c:orientation val="minMax"/>
          <c:max val="14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180104"/>
        <c:crosses val="autoZero"/>
        <c:crossBetween val="between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857183908045976"/>
          <c:y val="6.1057674199623352E-2"/>
          <c:w val="0.58952618135376755"/>
          <c:h val="0.86930131826741996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solidFill>
                <a:srgbClr val="66180B"/>
              </a:solidFill>
            </c:spPr>
            <c:extLst>
              <c:ext xmlns:c16="http://schemas.microsoft.com/office/drawing/2014/chart" uri="{C3380CC4-5D6E-409C-BE32-E72D297353CC}">
                <c16:uniqueId val="{00000001-7989-423E-B317-E57BC3FE5791}"/>
              </c:ext>
            </c:extLst>
          </c:dPt>
          <c:dPt>
            <c:idx val="1"/>
            <c:bubble3D val="0"/>
            <c:spPr>
              <a:solidFill>
                <a:srgbClr val="EE7965"/>
              </a:solidFill>
            </c:spPr>
            <c:extLst>
              <c:ext xmlns:c16="http://schemas.microsoft.com/office/drawing/2014/chart" uri="{C3380CC4-5D6E-409C-BE32-E72D297353CC}">
                <c16:uniqueId val="{00000003-7989-423E-B317-E57BC3FE5791}"/>
              </c:ext>
            </c:extLst>
          </c:dPt>
          <c:dPt>
            <c:idx val="2"/>
            <c:bubble3D val="0"/>
            <c:spPr>
              <a:solidFill>
                <a:srgbClr val="74D880"/>
              </a:solidFill>
            </c:spPr>
            <c:extLst>
              <c:ext xmlns:c16="http://schemas.microsoft.com/office/drawing/2014/chart" uri="{C3380CC4-5D6E-409C-BE32-E72D297353CC}">
                <c16:uniqueId val="{00000005-7989-423E-B317-E57BC3FE5791}"/>
              </c:ext>
            </c:extLst>
          </c:dPt>
          <c:dPt>
            <c:idx val="3"/>
            <c:bubble3D val="0"/>
            <c:spPr>
              <a:solidFill>
                <a:srgbClr val="23621F"/>
              </a:solidFill>
            </c:spPr>
            <c:extLst>
              <c:ext xmlns:c16="http://schemas.microsoft.com/office/drawing/2014/chart" uri="{C3380CC4-5D6E-409C-BE32-E72D297353CC}">
                <c16:uniqueId val="{00000007-7989-423E-B317-E57BC3FE5791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7989-423E-B317-E57BC3FE5791}"/>
              </c:ext>
            </c:extLst>
          </c:dPt>
          <c:dLbls>
            <c:dLbl>
              <c:idx val="1"/>
              <c:layout>
                <c:manualLayout>
                  <c:x val="-0.12348770753512132"/>
                  <c:y val="8.66996233521657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91257486342394"/>
                      <c:h val="0.137392510620857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989-423E-B317-E57BC3FE5791}"/>
                </c:ext>
              </c:extLst>
            </c:dLbl>
            <c:dLbl>
              <c:idx val="3"/>
              <c:layout>
                <c:manualLayout>
                  <c:x val="-4.4629629629629628E-3"/>
                  <c:y val="-2.5822622410546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00383141762453"/>
                      <c:h val="0.204113935969868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989-423E-B317-E57BC3FE57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Dati!$B$1957:$B$1961</c:f>
              <c:strCache>
                <c:ptCount val="5"/>
                <c:pt idx="0">
                  <c:v>Noteikti nemazinās</c:v>
                </c:pt>
                <c:pt idx="1">
                  <c:v>Drīzāk nemazinās</c:v>
                </c:pt>
                <c:pt idx="2">
                  <c:v>Drīzāk mazinās</c:v>
                </c:pt>
                <c:pt idx="3">
                  <c:v>Noteikti mazinās</c:v>
                </c:pt>
                <c:pt idx="4">
                  <c:v>Grūti pateikt</c:v>
                </c:pt>
              </c:strCache>
            </c:strRef>
          </c:cat>
          <c:val>
            <c:numRef>
              <c:f>Dati!$C$1957:$C$1961</c:f>
              <c:numCache>
                <c:formatCode>0</c:formatCode>
                <c:ptCount val="5"/>
                <c:pt idx="0">
                  <c:v>29.768836069907159</c:v>
                </c:pt>
                <c:pt idx="1">
                  <c:v>36.848735951691602</c:v>
                </c:pt>
                <c:pt idx="2">
                  <c:v>15.873024118559208</c:v>
                </c:pt>
                <c:pt idx="3">
                  <c:v>4.0216337131812043</c:v>
                </c:pt>
                <c:pt idx="4">
                  <c:v>13.487770146660603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989-423E-B317-E57BC3FE5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2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lv-LV" sz="1000"/>
              <a:t>%</a:t>
            </a:r>
          </a:p>
        </c:rich>
      </c:tx>
      <c:layout>
        <c:manualLayout>
          <c:xMode val="edge"/>
          <c:yMode val="edge"/>
          <c:x val="0.96657753520882106"/>
          <c:y val="8.8911961366083064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063121622432573"/>
          <c:y val="8.829584377694856E-2"/>
          <c:w val="0.65813733572112154"/>
          <c:h val="0.89395788167216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Dati!$C$1931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Dati!$B$1932:$B$1969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Dati!$C$1932:$C$1969</c:f>
              <c:numCache>
                <c:formatCode>0</c:formatCode>
                <c:ptCount val="38"/>
                <c:pt idx="0">
                  <c:v>14.616739757226071</c:v>
                </c:pt>
                <c:pt idx="1">
                  <c:v>81.234311778824832</c:v>
                </c:pt>
                <c:pt idx="2">
                  <c:v>14.484214995656593</c:v>
                </c:pt>
                <c:pt idx="3">
                  <c:v>14.740464550185884</c:v>
                </c:pt>
                <c:pt idx="4">
                  <c:v>81.234311778824832</c:v>
                </c:pt>
                <c:pt idx="5">
                  <c:v>15.807301842883525</c:v>
                </c:pt>
                <c:pt idx="6">
                  <c:v>18.735114870464479</c:v>
                </c:pt>
                <c:pt idx="7">
                  <c:v>19.629035889980123</c:v>
                </c:pt>
                <c:pt idx="8">
                  <c:v>9.571054115892025</c:v>
                </c:pt>
                <c:pt idx="9">
                  <c:v>8.2775873274323644</c:v>
                </c:pt>
                <c:pt idx="10">
                  <c:v>16.754040412157124</c:v>
                </c:pt>
                <c:pt idx="11">
                  <c:v>81.234311778824832</c:v>
                </c:pt>
                <c:pt idx="12">
                  <c:v>16.459023875683975</c:v>
                </c:pt>
                <c:pt idx="13">
                  <c:v>11.61236867375591</c:v>
                </c:pt>
                <c:pt idx="14">
                  <c:v>81.234311778824832</c:v>
                </c:pt>
                <c:pt idx="15">
                  <c:v>13.775276367955612</c:v>
                </c:pt>
                <c:pt idx="16">
                  <c:v>13.074515215989273</c:v>
                </c:pt>
                <c:pt idx="17">
                  <c:v>18.80960847200226</c:v>
                </c:pt>
                <c:pt idx="18">
                  <c:v>81.234311778824832</c:v>
                </c:pt>
                <c:pt idx="19">
                  <c:v>9.9860344330420432</c:v>
                </c:pt>
                <c:pt idx="20">
                  <c:v>9.4273115929259035</c:v>
                </c:pt>
                <c:pt idx="21">
                  <c:v>12.876908988257036</c:v>
                </c:pt>
                <c:pt idx="22">
                  <c:v>16.585798432493668</c:v>
                </c:pt>
                <c:pt idx="23">
                  <c:v>16.535214207473381</c:v>
                </c:pt>
                <c:pt idx="24">
                  <c:v>81.234311778824832</c:v>
                </c:pt>
                <c:pt idx="25">
                  <c:v>15.340291263575857</c:v>
                </c:pt>
                <c:pt idx="26">
                  <c:v>21.4768124359776</c:v>
                </c:pt>
                <c:pt idx="27">
                  <c:v>11.814670380825234</c:v>
                </c:pt>
                <c:pt idx="28">
                  <c:v>6.9999999999999929</c:v>
                </c:pt>
                <c:pt idx="29">
                  <c:v>9.5413919774556035</c:v>
                </c:pt>
                <c:pt idx="30">
                  <c:v>81.234311778824832</c:v>
                </c:pt>
                <c:pt idx="31">
                  <c:v>15.340291263575857</c:v>
                </c:pt>
                <c:pt idx="32">
                  <c:v>15.661113345517514</c:v>
                </c:pt>
                <c:pt idx="33">
                  <c:v>12.257991022549092</c:v>
                </c:pt>
                <c:pt idx="34">
                  <c:v>81.234311778824832</c:v>
                </c:pt>
                <c:pt idx="35">
                  <c:v>8.5244657609670398</c:v>
                </c:pt>
                <c:pt idx="36">
                  <c:v>17.789558765943994</c:v>
                </c:pt>
                <c:pt idx="37">
                  <c:v>17.67962852844709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B5-446B-AADD-765B51D93AF3}"/>
            </c:ext>
          </c:extLst>
        </c:ser>
        <c:ser>
          <c:idx val="1"/>
          <c:order val="1"/>
          <c:tx>
            <c:strRef>
              <c:f>Dati!$D$1931</c:f>
              <c:strCache>
                <c:ptCount val="1"/>
                <c:pt idx="0">
                  <c:v>Noteikti nemazinās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Dati!$B$1932:$B$1969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Dati!$D$1932:$D$1969</c:f>
              <c:numCache>
                <c:formatCode>General</c:formatCode>
                <c:ptCount val="38"/>
                <c:pt idx="0" formatCode="0">
                  <c:v>29.768836069907159</c:v>
                </c:pt>
                <c:pt idx="2" formatCode="0">
                  <c:v>32.310344713507476</c:v>
                </c:pt>
                <c:pt idx="3" formatCode="0">
                  <c:v>27.396089822250627</c:v>
                </c:pt>
                <c:pt idx="5" formatCode="0">
                  <c:v>30.186020666859449</c:v>
                </c:pt>
                <c:pt idx="6" formatCode="0">
                  <c:v>27.332300060659765</c:v>
                </c:pt>
                <c:pt idx="7" formatCode="0">
                  <c:v>29.12283274197593</c:v>
                </c:pt>
                <c:pt idx="8" formatCode="0">
                  <c:v>32.259394692656038</c:v>
                </c:pt>
                <c:pt idx="9" formatCode="0">
                  <c:v>33.572772082878238</c:v>
                </c:pt>
                <c:pt idx="10" formatCode="0">
                  <c:v>25.447119428317535</c:v>
                </c:pt>
                <c:pt idx="12" formatCode="0">
                  <c:v>27.727678436180486</c:v>
                </c:pt>
                <c:pt idx="13" formatCode="0">
                  <c:v>33.225756672573269</c:v>
                </c:pt>
                <c:pt idx="15" formatCode="0">
                  <c:v>41.15467612349881</c:v>
                </c:pt>
                <c:pt idx="16" formatCode="0">
                  <c:v>30.124647716663226</c:v>
                </c:pt>
                <c:pt idx="17" formatCode="0">
                  <c:v>26.101025635205655</c:v>
                </c:pt>
                <c:pt idx="19" formatCode="0">
                  <c:v>36.707119945242681</c:v>
                </c:pt>
                <c:pt idx="20" formatCode="0">
                  <c:v>31.156887314997341</c:v>
                </c:pt>
                <c:pt idx="21" formatCode="0">
                  <c:v>29.768277200073289</c:v>
                </c:pt>
                <c:pt idx="22" formatCode="0">
                  <c:v>23.625486312326554</c:v>
                </c:pt>
                <c:pt idx="23" formatCode="0">
                  <c:v>28.425225888685816</c:v>
                </c:pt>
                <c:pt idx="25" formatCode="0">
                  <c:v>30.290510717974431</c:v>
                </c:pt>
                <c:pt idx="26" formatCode="0">
                  <c:v>29.054679148444926</c:v>
                </c:pt>
                <c:pt idx="27" formatCode="0">
                  <c:v>29.672593716700316</c:v>
                </c:pt>
                <c:pt idx="28" formatCode="0">
                  <c:v>28.744549281313251</c:v>
                </c:pt>
                <c:pt idx="29" formatCode="0">
                  <c:v>31.07625720358217</c:v>
                </c:pt>
                <c:pt idx="31" formatCode="0">
                  <c:v>30.290510717974431</c:v>
                </c:pt>
                <c:pt idx="32" formatCode="0">
                  <c:v>29.235320467598214</c:v>
                </c:pt>
                <c:pt idx="33" formatCode="0">
                  <c:v>29.899766163992755</c:v>
                </c:pt>
                <c:pt idx="35" formatCode="0">
                  <c:v>39.579095187333252</c:v>
                </c:pt>
                <c:pt idx="36" formatCode="0">
                  <c:v>25.392533596119812</c:v>
                </c:pt>
                <c:pt idx="37" formatCode="0">
                  <c:v>23.72271167293189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B5-446B-AADD-765B51D93AF3}"/>
            </c:ext>
          </c:extLst>
        </c:ser>
        <c:ser>
          <c:idx val="2"/>
          <c:order val="2"/>
          <c:tx>
            <c:strRef>
              <c:f>Dati!$E$1931</c:f>
              <c:strCache>
                <c:ptCount val="1"/>
                <c:pt idx="0">
                  <c:v>Drīzāk nemazinās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Dati!$B$1932:$B$1969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Dati!$E$1932:$E$1969</c:f>
              <c:numCache>
                <c:formatCode>General</c:formatCode>
                <c:ptCount val="38"/>
                <c:pt idx="0" formatCode="0">
                  <c:v>36.848735951691602</c:v>
                </c:pt>
                <c:pt idx="2" formatCode="0">
                  <c:v>34.439752069660763</c:v>
                </c:pt>
                <c:pt idx="3" formatCode="0">
                  <c:v>39.097757406388318</c:v>
                </c:pt>
                <c:pt idx="5" formatCode="0">
                  <c:v>35.240989269081858</c:v>
                </c:pt>
                <c:pt idx="6" formatCode="0">
                  <c:v>35.166896847700592</c:v>
                </c:pt>
                <c:pt idx="7" formatCode="0">
                  <c:v>32.482443146868782</c:v>
                </c:pt>
                <c:pt idx="8" formatCode="0">
                  <c:v>39.403862970276769</c:v>
                </c:pt>
                <c:pt idx="9" formatCode="0">
                  <c:v>39.38395236851423</c:v>
                </c:pt>
                <c:pt idx="10" formatCode="0">
                  <c:v>39.033151938350173</c:v>
                </c:pt>
                <c:pt idx="12" formatCode="0">
                  <c:v>37.047609466960374</c:v>
                </c:pt>
                <c:pt idx="13" formatCode="0">
                  <c:v>36.396186432495654</c:v>
                </c:pt>
                <c:pt idx="15" formatCode="0">
                  <c:v>26.30435928737041</c:v>
                </c:pt>
                <c:pt idx="16" formatCode="0">
                  <c:v>38.035148846172333</c:v>
                </c:pt>
                <c:pt idx="17" formatCode="0">
                  <c:v>36.323677671616913</c:v>
                </c:pt>
                <c:pt idx="19" formatCode="0">
                  <c:v>34.541157400540108</c:v>
                </c:pt>
                <c:pt idx="20" formatCode="0">
                  <c:v>40.650112870901587</c:v>
                </c:pt>
                <c:pt idx="21" formatCode="0">
                  <c:v>38.589125590494511</c:v>
                </c:pt>
                <c:pt idx="22" formatCode="0">
                  <c:v>41.023027034004606</c:v>
                </c:pt>
                <c:pt idx="23" formatCode="0">
                  <c:v>36.273871682665636</c:v>
                </c:pt>
                <c:pt idx="25" formatCode="0">
                  <c:v>35.603509797274548</c:v>
                </c:pt>
                <c:pt idx="26" formatCode="0">
                  <c:v>30.702820194402307</c:v>
                </c:pt>
                <c:pt idx="27" formatCode="0">
                  <c:v>39.747047681299279</c:v>
                </c:pt>
                <c:pt idx="28" formatCode="0">
                  <c:v>45.489762497511585</c:v>
                </c:pt>
                <c:pt idx="29" formatCode="0">
                  <c:v>40.616662597787055</c:v>
                </c:pt>
                <c:pt idx="31" formatCode="0">
                  <c:v>35.603509797274548</c:v>
                </c:pt>
                <c:pt idx="32" formatCode="0">
                  <c:v>36.337877965709104</c:v>
                </c:pt>
                <c:pt idx="33" formatCode="0">
                  <c:v>39.076554592282989</c:v>
                </c:pt>
                <c:pt idx="35" formatCode="0">
                  <c:v>33.130750830524541</c:v>
                </c:pt>
                <c:pt idx="36" formatCode="0">
                  <c:v>38.052219416761027</c:v>
                </c:pt>
                <c:pt idx="37" formatCode="0">
                  <c:v>39.831971577445849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B5-446B-AADD-765B51D93AF3}"/>
            </c:ext>
          </c:extLst>
        </c:ser>
        <c:ser>
          <c:idx val="3"/>
          <c:order val="3"/>
          <c:tx>
            <c:strRef>
              <c:f>Dati!$F$1931</c:f>
              <c:strCache>
                <c:ptCount val="1"/>
                <c:pt idx="0">
                  <c:v>Drīzāk mazinās</c:v>
                </c:pt>
              </c:strCache>
            </c:strRef>
          </c:tx>
          <c:spPr>
            <a:solidFill>
              <a:srgbClr val="74D88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Dati!$B$1932:$B$1969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Dati!$F$1932:$F$1969</c:f>
              <c:numCache>
                <c:formatCode>General</c:formatCode>
                <c:ptCount val="38"/>
                <c:pt idx="0" formatCode="0">
                  <c:v>15.873024118559208</c:v>
                </c:pt>
                <c:pt idx="2" formatCode="0">
                  <c:v>16.076297399914669</c:v>
                </c:pt>
                <c:pt idx="3" formatCode="0">
                  <c:v>15.683248680730401</c:v>
                </c:pt>
                <c:pt idx="5" formatCode="0">
                  <c:v>21.273076618383559</c:v>
                </c:pt>
                <c:pt idx="6" formatCode="0">
                  <c:v>18.024454912485972</c:v>
                </c:pt>
                <c:pt idx="7" formatCode="0">
                  <c:v>20.637966409108696</c:v>
                </c:pt>
                <c:pt idx="8" formatCode="0">
                  <c:v>12.517120459618315</c:v>
                </c:pt>
                <c:pt idx="9" formatCode="0">
                  <c:v>11.363066582027137</c:v>
                </c:pt>
                <c:pt idx="10" formatCode="0">
                  <c:v>13.916889816988515</c:v>
                </c:pt>
                <c:pt idx="12" formatCode="0">
                  <c:v>16.526691443142081</c:v>
                </c:pt>
                <c:pt idx="13" formatCode="0">
                  <c:v>14.732012034238215</c:v>
                </c:pt>
                <c:pt idx="15" formatCode="0">
                  <c:v>9.2030644403511648</c:v>
                </c:pt>
                <c:pt idx="16" formatCode="0">
                  <c:v>15.00740168042082</c:v>
                </c:pt>
                <c:pt idx="17" formatCode="0">
                  <c:v>19.721846176562508</c:v>
                </c:pt>
                <c:pt idx="19" formatCode="0">
                  <c:v>12.996092876723226</c:v>
                </c:pt>
                <c:pt idx="20" formatCode="0">
                  <c:v>12.054687482342727</c:v>
                </c:pt>
                <c:pt idx="21" formatCode="0">
                  <c:v>15.312614727159357</c:v>
                </c:pt>
                <c:pt idx="22" formatCode="0">
                  <c:v>19.558287523331469</c:v>
                </c:pt>
                <c:pt idx="23" formatCode="0">
                  <c:v>17.833426180036792</c:v>
                </c:pt>
                <c:pt idx="25" formatCode="0">
                  <c:v>16.91292200554242</c:v>
                </c:pt>
                <c:pt idx="26" formatCode="0">
                  <c:v>21.404506486404625</c:v>
                </c:pt>
                <c:pt idx="27" formatCode="0">
                  <c:v>10.123277788063906</c:v>
                </c:pt>
                <c:pt idx="28" formatCode="0">
                  <c:v>11.683549121881779</c:v>
                </c:pt>
                <c:pt idx="29" formatCode="0">
                  <c:v>11.80165584655952</c:v>
                </c:pt>
                <c:pt idx="31" formatCode="0">
                  <c:v>16.91292200554242</c:v>
                </c:pt>
                <c:pt idx="32" formatCode="0">
                  <c:v>14.862865590484631</c:v>
                </c:pt>
                <c:pt idx="33" formatCode="0">
                  <c:v>16.058074660933929</c:v>
                </c:pt>
                <c:pt idx="35" formatCode="0">
                  <c:v>12.407820338760951</c:v>
                </c:pt>
                <c:pt idx="36" formatCode="0">
                  <c:v>18.629390791315696</c:v>
                </c:pt>
                <c:pt idx="37" formatCode="0">
                  <c:v>17.50326907374729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B5-446B-AADD-765B51D93AF3}"/>
            </c:ext>
          </c:extLst>
        </c:ser>
        <c:ser>
          <c:idx val="4"/>
          <c:order val="4"/>
          <c:tx>
            <c:strRef>
              <c:f>Dati!$G$1931</c:f>
              <c:strCache>
                <c:ptCount val="1"/>
                <c:pt idx="0">
                  <c:v>Noteikti mazinās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25400">
              <a:noFill/>
            </a:ln>
          </c:spPr>
          <c:invertIfNegative val="0"/>
          <c:dLbls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04-4121-BA8E-CCCE127A3A7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Dati!$B$1932:$B$1969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Dati!$G$1932:$G$1969</c:f>
              <c:numCache>
                <c:formatCode>General</c:formatCode>
                <c:ptCount val="38"/>
                <c:pt idx="0" formatCode="0">
                  <c:v>4.0216337131812043</c:v>
                </c:pt>
                <c:pt idx="2" formatCode="0">
                  <c:v>4.2320159728091173</c:v>
                </c:pt>
                <c:pt idx="3" formatCode="0">
                  <c:v>3.8252213506410984</c:v>
                </c:pt>
                <c:pt idx="5" formatCode="0">
                  <c:v>3.8310245797051992</c:v>
                </c:pt>
                <c:pt idx="6" formatCode="0">
                  <c:v>5.1447132896672256</c:v>
                </c:pt>
                <c:pt idx="7" formatCode="0">
                  <c:v>5.4823164581666086</c:v>
                </c:pt>
                <c:pt idx="8" formatCode="0">
                  <c:v>3.1817711458230469</c:v>
                </c:pt>
                <c:pt idx="9" formatCode="0">
                  <c:v>1.0641206373959291</c:v>
                </c:pt>
                <c:pt idx="10" formatCode="0">
                  <c:v>5.5789494659801173</c:v>
                </c:pt>
                <c:pt idx="12" formatCode="0">
                  <c:v>4.8251028316430569</c:v>
                </c:pt>
                <c:pt idx="13" formatCode="0">
                  <c:v>2.7372909642959238</c:v>
                </c:pt>
                <c:pt idx="15" formatCode="0">
                  <c:v>5.5681073518192505</c:v>
                </c:pt>
                <c:pt idx="16" formatCode="0">
                  <c:v>3.8921190258529261</c:v>
                </c:pt>
                <c:pt idx="17" formatCode="0">
                  <c:v>3.9835457258573737</c:v>
                </c:pt>
                <c:pt idx="19" formatCode="0">
                  <c:v>3.0301894391872723</c:v>
                </c:pt>
                <c:pt idx="20" formatCode="0">
                  <c:v>3.7722655383544916</c:v>
                </c:pt>
                <c:pt idx="21" formatCode="0">
                  <c:v>5.3866831157444537</c:v>
                </c:pt>
                <c:pt idx="22" formatCode="0">
                  <c:v>5.1805238907894466</c:v>
                </c:pt>
                <c:pt idx="23" formatCode="0">
                  <c:v>4.5180312857944518</c:v>
                </c:pt>
                <c:pt idx="25" formatCode="0">
                  <c:v>5.0634057509676769</c:v>
                </c:pt>
                <c:pt idx="26" formatCode="0">
                  <c:v>3.9124979953917323</c:v>
                </c:pt>
                <c:pt idx="27" formatCode="0">
                  <c:v>2.4418665402184456</c:v>
                </c:pt>
                <c:pt idx="28" formatCode="0">
                  <c:v>4.8281267966363259</c:v>
                </c:pt>
                <c:pt idx="29" formatCode="0">
                  <c:v>2.2660503778237517</c:v>
                </c:pt>
                <c:pt idx="31" formatCode="0">
                  <c:v>5.0634057509676769</c:v>
                </c:pt>
                <c:pt idx="32" formatCode="0">
                  <c:v>3.5081955788268506</c:v>
                </c:pt>
                <c:pt idx="33" formatCode="0">
                  <c:v>3.497253575847183</c:v>
                </c:pt>
                <c:pt idx="35" formatCode="0">
                  <c:v>4.0274585583072264</c:v>
                </c:pt>
                <c:pt idx="36" formatCode="0">
                  <c:v>5.561595506666591</c:v>
                </c:pt>
                <c:pt idx="37" formatCode="0">
                  <c:v>3.1347052869776406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3B5-446B-AADD-765B51D93AF3}"/>
            </c:ext>
          </c:extLst>
        </c:ser>
        <c:ser>
          <c:idx val="5"/>
          <c:order val="5"/>
          <c:tx>
            <c:strRef>
              <c:f>Dati!$H$1931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Dati!$B$1932:$B$1969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Dati!$H$1932:$H$1969</c:f>
              <c:numCache>
                <c:formatCode>0</c:formatCode>
                <c:ptCount val="38"/>
                <c:pt idx="0">
                  <c:v>13.22562503553489</c:v>
                </c:pt>
                <c:pt idx="1">
                  <c:v>33.120282867275307</c:v>
                </c:pt>
                <c:pt idx="2">
                  <c:v>12.811969494551516</c:v>
                </c:pt>
                <c:pt idx="3">
                  <c:v>13.611812835903805</c:v>
                </c:pt>
                <c:pt idx="4">
                  <c:v>33.120282867275307</c:v>
                </c:pt>
                <c:pt idx="5">
                  <c:v>8.016181669186544</c:v>
                </c:pt>
                <c:pt idx="6">
                  <c:v>9.9511146651221054</c:v>
                </c:pt>
                <c:pt idx="7">
                  <c:v>7</c:v>
                </c:pt>
                <c:pt idx="8">
                  <c:v>17.421391261833943</c:v>
                </c:pt>
                <c:pt idx="9">
                  <c:v>20.693095647852235</c:v>
                </c:pt>
                <c:pt idx="10">
                  <c:v>13.624443584306672</c:v>
                </c:pt>
                <c:pt idx="11">
                  <c:v>33.120282867275307</c:v>
                </c:pt>
                <c:pt idx="12">
                  <c:v>11.768488592490165</c:v>
                </c:pt>
                <c:pt idx="13">
                  <c:v>15.650979868741166</c:v>
                </c:pt>
                <c:pt idx="14">
                  <c:v>33.120282867275307</c:v>
                </c:pt>
                <c:pt idx="15">
                  <c:v>18.349111075104886</c:v>
                </c:pt>
                <c:pt idx="16">
                  <c:v>14.220762161001559</c:v>
                </c:pt>
                <c:pt idx="17">
                  <c:v>9.4148909648554238</c:v>
                </c:pt>
                <c:pt idx="18">
                  <c:v>33.120282867275307</c:v>
                </c:pt>
                <c:pt idx="19">
                  <c:v>17.094000551364807</c:v>
                </c:pt>
                <c:pt idx="20">
                  <c:v>17.293329846578082</c:v>
                </c:pt>
                <c:pt idx="21">
                  <c:v>12.420985024371493</c:v>
                </c:pt>
                <c:pt idx="22">
                  <c:v>8.3814714531543864</c:v>
                </c:pt>
                <c:pt idx="23">
                  <c:v>10.768825401444058</c:v>
                </c:pt>
                <c:pt idx="24">
                  <c:v>33.120282867275307</c:v>
                </c:pt>
                <c:pt idx="25">
                  <c:v>11.143955110765205</c:v>
                </c:pt>
                <c:pt idx="26">
                  <c:v>7.8032783854789471</c:v>
                </c:pt>
                <c:pt idx="27">
                  <c:v>20.555138538992953</c:v>
                </c:pt>
                <c:pt idx="28">
                  <c:v>16.608606948757199</c:v>
                </c:pt>
                <c:pt idx="29">
                  <c:v>19.052576642892031</c:v>
                </c:pt>
                <c:pt idx="30">
                  <c:v>33.120282867275307</c:v>
                </c:pt>
                <c:pt idx="31">
                  <c:v>11.143955110765205</c:v>
                </c:pt>
                <c:pt idx="32">
                  <c:v>14.749221697963822</c:v>
                </c:pt>
                <c:pt idx="33">
                  <c:v>13.564954630494192</c:v>
                </c:pt>
                <c:pt idx="34">
                  <c:v>33.120282867275307</c:v>
                </c:pt>
                <c:pt idx="35">
                  <c:v>16.685003970207127</c:v>
                </c:pt>
                <c:pt idx="36">
                  <c:v>8.9292965692930153</c:v>
                </c:pt>
                <c:pt idx="37">
                  <c:v>12.482308506550371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3B5-446B-AADD-765B51D93AF3}"/>
            </c:ext>
          </c:extLst>
        </c:ser>
        <c:ser>
          <c:idx val="6"/>
          <c:order val="6"/>
          <c:tx>
            <c:strRef>
              <c:f>Dati!$I$1931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3175">
              <a:noFill/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Dati!$B$1932:$B$1969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Dati!$I$1932:$I$1969</c:f>
              <c:numCache>
                <c:formatCode>General</c:formatCode>
                <c:ptCount val="38"/>
                <c:pt idx="0" formatCode="0">
                  <c:v>13.487770146660603</c:v>
                </c:pt>
                <c:pt idx="2" formatCode="0">
                  <c:v>12.941589844107925</c:v>
                </c:pt>
                <c:pt idx="3" formatCode="0">
                  <c:v>13.997682739989434</c:v>
                </c:pt>
                <c:pt idx="5" formatCode="0">
                  <c:v>9.4688888659700066</c:v>
                </c:pt>
                <c:pt idx="6" formatCode="0">
                  <c:v>14.331634889486612</c:v>
                </c:pt>
                <c:pt idx="7" formatCode="0">
                  <c:v>12.274441243879938</c:v>
                </c:pt>
                <c:pt idx="8" formatCode="0">
                  <c:v>12.637850731626068</c:v>
                </c:pt>
                <c:pt idx="9" formatCode="0">
                  <c:v>14.616088329184716</c:v>
                </c:pt>
                <c:pt idx="10" formatCode="0">
                  <c:v>16.023889350363621</c:v>
                </c:pt>
                <c:pt idx="12" formatCode="0">
                  <c:v>13.872917822073566</c:v>
                </c:pt>
                <c:pt idx="13" formatCode="0">
                  <c:v>12.908753896397208</c:v>
                </c:pt>
                <c:pt idx="15" formatCode="0">
                  <c:v>17.769792796960395</c:v>
                </c:pt>
                <c:pt idx="16" formatCode="0">
                  <c:v>12.94068273089036</c:v>
                </c:pt>
                <c:pt idx="17" formatCode="0">
                  <c:v>13.869904790757586</c:v>
                </c:pt>
                <c:pt idx="19" formatCode="0">
                  <c:v>12.725440338306816</c:v>
                </c:pt>
                <c:pt idx="20" formatCode="0">
                  <c:v>12.366046793403898</c:v>
                </c:pt>
                <c:pt idx="21" formatCode="0">
                  <c:v>10.943299366528427</c:v>
                </c:pt>
                <c:pt idx="22" formatCode="0">
                  <c:v>10.612675239548041</c:v>
                </c:pt>
                <c:pt idx="23" formatCode="0">
                  <c:v>12.949444962817349</c:v>
                </c:pt>
                <c:pt idx="25" formatCode="0">
                  <c:v>12.129651728241186</c:v>
                </c:pt>
                <c:pt idx="26" formatCode="0">
                  <c:v>14.925496175356539</c:v>
                </c:pt>
                <c:pt idx="27" formatCode="0">
                  <c:v>18.015214273718058</c:v>
                </c:pt>
                <c:pt idx="28" formatCode="0">
                  <c:v>9.2540123026571557</c:v>
                </c:pt>
                <c:pt idx="29" formatCode="0">
                  <c:v>14.239373974247661</c:v>
                </c:pt>
                <c:pt idx="31" formatCode="0">
                  <c:v>12.129651728241186</c:v>
                </c:pt>
                <c:pt idx="32" formatCode="0">
                  <c:v>16.055740397381197</c:v>
                </c:pt>
                <c:pt idx="33" formatCode="0">
                  <c:v>11.468351006943319</c:v>
                </c:pt>
                <c:pt idx="35" formatCode="0">
                  <c:v>10.854875085074095</c:v>
                </c:pt>
                <c:pt idx="36" formatCode="0">
                  <c:v>12.364260689137167</c:v>
                </c:pt>
                <c:pt idx="37" formatCode="0">
                  <c:v>15.807342388897514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3B5-446B-AADD-765B51D93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646173832"/>
        <c:axId val="646182064"/>
      </c:barChart>
      <c:catAx>
        <c:axId val="646173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/>
            </a:pPr>
            <a:endParaRPr lang="en-US"/>
          </a:p>
        </c:txPr>
        <c:crossAx val="646182064"/>
        <c:crossesAt val="81.2"/>
        <c:auto val="1"/>
        <c:lblAlgn val="ctr"/>
        <c:lblOffset val="100"/>
        <c:tickLblSkip val="1"/>
        <c:tickMarkSkip val="1"/>
        <c:noMultiLvlLbl val="0"/>
      </c:catAx>
      <c:valAx>
        <c:axId val="646182064"/>
        <c:scaling>
          <c:orientation val="minMax"/>
          <c:max val="14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173832"/>
        <c:crosses val="autoZero"/>
        <c:crossBetween val="between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2376559264933511"/>
          <c:y val="3.2672947131608551E-2"/>
        </c:manualLayout>
      </c:layout>
      <c:overlay val="0"/>
      <c:spPr>
        <a:solidFill>
          <a:schemeClr val="bg1"/>
        </a:solidFill>
        <a:ln w="3175">
          <a:solidFill>
            <a:schemeClr val="tx1"/>
          </a:solidFill>
        </a:ln>
        <a:effectLst>
          <a:outerShdw dist="38100" dir="2700000" algn="tl" rotWithShape="0">
            <a:prstClr val="black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8734290566620347"/>
          <c:y val="3.3745910700990457E-2"/>
          <c:w val="0.51265709433379647"/>
          <c:h val="0.926433980852679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Dati!$C$2017</c:f>
              <c:strCache>
                <c:ptCount val="1"/>
                <c:pt idx="0">
                  <c:v>Kopā, n=2015</c:v>
                </c:pt>
              </c:strCache>
            </c:strRef>
          </c:tx>
          <c:spPr>
            <a:solidFill>
              <a:srgbClr val="66180B"/>
            </a:solidFill>
            <a:ln w="25400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 w="3175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BC59-448B-8D11-06EB941368E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C59-448B-8D11-06EB941368E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C59-448B-8D11-06EB941368EA}"/>
              </c:ext>
            </c:extLst>
          </c:dPt>
          <c:dPt>
            <c:idx val="6"/>
            <c:invertIfNegative val="0"/>
            <c:bubble3D val="0"/>
            <c:spPr>
              <a:solidFill>
                <a:srgbClr val="66180B"/>
              </a:solidFill>
              <a:ln w="3175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BC59-448B-8D11-06EB941368E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C59-448B-8D11-06EB941368EA}"/>
              </c:ext>
            </c:extLst>
          </c:dPt>
          <c:dPt>
            <c:idx val="8"/>
            <c:invertIfNegative val="0"/>
            <c:bubble3D val="0"/>
            <c:spPr>
              <a:solidFill>
                <a:srgbClr val="66180B"/>
              </a:solidFill>
              <a:ln w="3175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BC59-448B-8D11-06EB941368E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BC59-448B-8D11-06EB941368EA}"/>
              </c:ext>
            </c:extLst>
          </c:dPt>
          <c:dPt>
            <c:idx val="10"/>
            <c:invertIfNegative val="0"/>
            <c:bubble3D val="0"/>
            <c:spPr>
              <a:solidFill>
                <a:srgbClr val="66180B"/>
              </a:solidFill>
              <a:ln w="6350">
                <a:noFill/>
              </a:ln>
            </c:spPr>
            <c:extLst>
              <c:ext xmlns:c16="http://schemas.microsoft.com/office/drawing/2014/chart" uri="{C3380CC4-5D6E-409C-BE32-E72D297353CC}">
                <c16:uniqueId val="{0000000B-BC59-448B-8D11-06EB941368E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BC59-448B-8D11-06EB941368EA}"/>
              </c:ext>
            </c:extLst>
          </c:dPt>
          <c:dPt>
            <c:idx val="12"/>
            <c:invertIfNegative val="0"/>
            <c:bubble3D val="0"/>
            <c:spPr>
              <a:solidFill>
                <a:srgbClr val="66180B"/>
              </a:solidFill>
              <a:ln w="6350"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E-BC59-448B-8D11-06EB941368EA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BC59-448B-8D11-06EB941368EA}"/>
              </c:ext>
            </c:extLst>
          </c:dPt>
          <c:dPt>
            <c:idx val="15"/>
            <c:invertIfNegative val="0"/>
            <c:bubble3D val="0"/>
            <c:spPr>
              <a:solidFill>
                <a:srgbClr val="66180B"/>
              </a:solidFill>
              <a:ln w="6350"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BC59-448B-8D11-06EB941368EA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BC59-448B-8D11-06EB941368EA}"/>
              </c:ext>
            </c:extLst>
          </c:dPt>
          <c:dLbls>
            <c:dLbl>
              <c:idx val="10"/>
              <c:numFmt formatCode="#,##0" sourceLinked="0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BC59-448B-8D11-06EB941368E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Dati!$B$2018:$B$2021</c:f>
              <c:strCache>
                <c:ptCount val="4"/>
                <c:pt idx="0">
                  <c:v>Pirks nelegāli internetā / ārzemēs / no kontrabandas izplatītājiem</c:v>
                </c:pt>
                <c:pt idx="1">
                  <c:v>Sāks lietot cigaretes vai citus tabakas produktus vai atgriezīsies pie to lietošanas</c:v>
                </c:pt>
                <c:pt idx="2">
                  <c:v>Atmetīs/pārtrauks šo produktu lietošanu, nepāries uz cigarešu vai citu tabakas produktu lietošanu</c:v>
                </c:pt>
                <c:pt idx="3">
                  <c:v>Grūti pateikt</c:v>
                </c:pt>
              </c:strCache>
            </c:strRef>
          </c:cat>
          <c:val>
            <c:numRef>
              <c:f>Dati!$C$2018:$C$2021</c:f>
              <c:numCache>
                <c:formatCode>0</c:formatCode>
                <c:ptCount val="4"/>
                <c:pt idx="0">
                  <c:v>46.844065650182188</c:v>
                </c:pt>
                <c:pt idx="1">
                  <c:v>31.138269348959135</c:v>
                </c:pt>
                <c:pt idx="2">
                  <c:v>6.4698387254169356</c:v>
                </c:pt>
                <c:pt idx="3">
                  <c:v>15.547826275441633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C59-448B-8D11-06EB94136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46176968"/>
        <c:axId val="646175792"/>
      </c:barChart>
      <c:catAx>
        <c:axId val="646176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175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6175792"/>
        <c:scaling>
          <c:orientation val="minMax"/>
          <c:max val="6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176968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/>
            </a:pPr>
            <a:r>
              <a:rPr lang="lv-LV" sz="900"/>
              <a:t>%</a:t>
            </a:r>
          </a:p>
        </c:rich>
      </c:tx>
      <c:layout>
        <c:manualLayout>
          <c:xMode val="edge"/>
          <c:yMode val="edge"/>
          <c:x val="0.95855073091754062"/>
          <c:y val="0.1082588706281402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6505380742070226"/>
          <c:y val="0.11490792156609901"/>
          <c:w val="0.63494619257929785"/>
          <c:h val="0.867345803883009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Dati!$C$1989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Dati!$B$1990:$B$2027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Dati!$C$1990:$C$2027</c:f>
              <c:numCache>
                <c:formatCode>General</c:formatCode>
                <c:ptCount val="38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6F-47C3-91F8-5139EE9EFC6B}"/>
            </c:ext>
          </c:extLst>
        </c:ser>
        <c:ser>
          <c:idx val="1"/>
          <c:order val="1"/>
          <c:tx>
            <c:strRef>
              <c:f>Dati!$D$1989</c:f>
              <c:strCache>
                <c:ptCount val="1"/>
                <c:pt idx="0">
                  <c:v>Pirks nelegāli internetā / ārzemēs / no kontrabandas izplatītājiem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Dati!$B$1990:$B$2027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Dati!$D$1990:$D$2027</c:f>
              <c:numCache>
                <c:formatCode>General</c:formatCode>
                <c:ptCount val="38"/>
                <c:pt idx="0" formatCode="0">
                  <c:v>46.844065650182188</c:v>
                </c:pt>
                <c:pt idx="2" formatCode="0">
                  <c:v>47.538246225957892</c:v>
                </c:pt>
                <c:pt idx="3" formatCode="0">
                  <c:v>46.195980364100045</c:v>
                </c:pt>
                <c:pt idx="5" formatCode="0">
                  <c:v>44.841219827104545</c:v>
                </c:pt>
                <c:pt idx="6" formatCode="0">
                  <c:v>48.403374337890433</c:v>
                </c:pt>
                <c:pt idx="7" formatCode="0">
                  <c:v>46.125867144169234</c:v>
                </c:pt>
                <c:pt idx="8" formatCode="0">
                  <c:v>47.178128449757267</c:v>
                </c:pt>
                <c:pt idx="9" formatCode="0">
                  <c:v>48.563145397797136</c:v>
                </c:pt>
                <c:pt idx="10" formatCode="0">
                  <c:v>44.780285286816785</c:v>
                </c:pt>
                <c:pt idx="12" formatCode="0">
                  <c:v>47.040957787032838</c:v>
                </c:pt>
                <c:pt idx="13" formatCode="0">
                  <c:v>46.518456408208849</c:v>
                </c:pt>
                <c:pt idx="15" formatCode="0">
                  <c:v>48.139129394918108</c:v>
                </c:pt>
                <c:pt idx="16" formatCode="0">
                  <c:v>47.798627010287149</c:v>
                </c:pt>
                <c:pt idx="17" formatCode="0">
                  <c:v>44.062068399713638</c:v>
                </c:pt>
                <c:pt idx="19" formatCode="0">
                  <c:v>49.638591087830712</c:v>
                </c:pt>
                <c:pt idx="20" formatCode="0">
                  <c:v>44.692729532656763</c:v>
                </c:pt>
                <c:pt idx="21" formatCode="0">
                  <c:v>47.760948591869848</c:v>
                </c:pt>
                <c:pt idx="22" formatCode="0">
                  <c:v>43.278156334036048</c:v>
                </c:pt>
                <c:pt idx="23" formatCode="0">
                  <c:v>49.363516409185536</c:v>
                </c:pt>
                <c:pt idx="25" formatCode="0">
                  <c:v>47.683235530119518</c:v>
                </c:pt>
                <c:pt idx="26" formatCode="0">
                  <c:v>46.011919052097582</c:v>
                </c:pt>
                <c:pt idx="27" formatCode="0">
                  <c:v>44.398714855427201</c:v>
                </c:pt>
                <c:pt idx="28" formatCode="0">
                  <c:v>49.383297051524103</c:v>
                </c:pt>
                <c:pt idx="29" formatCode="0">
                  <c:v>46.024749364383233</c:v>
                </c:pt>
                <c:pt idx="31" formatCode="0">
                  <c:v>47.683235530119518</c:v>
                </c:pt>
                <c:pt idx="32" formatCode="0">
                  <c:v>45.414743241202636</c:v>
                </c:pt>
                <c:pt idx="33" formatCode="0">
                  <c:v>47.867753307845291</c:v>
                </c:pt>
                <c:pt idx="35" formatCode="0">
                  <c:v>50.586192285224229</c:v>
                </c:pt>
                <c:pt idx="36" formatCode="0">
                  <c:v>47.57559802975252</c:v>
                </c:pt>
                <c:pt idx="37" formatCode="0">
                  <c:v>43.297212392104228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6F-47C3-91F8-5139EE9EFC6B}"/>
            </c:ext>
          </c:extLst>
        </c:ser>
        <c:ser>
          <c:idx val="2"/>
          <c:order val="2"/>
          <c:tx>
            <c:strRef>
              <c:f>Dati!$E$1989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Dati!$B$1990:$B$2027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Dati!$E$1990:$E$2027</c:f>
              <c:numCache>
                <c:formatCode>0</c:formatCode>
                <c:ptCount val="38"/>
                <c:pt idx="0">
                  <c:v>10.742126635042041</c:v>
                </c:pt>
                <c:pt idx="1">
                  <c:v>57.586192285224229</c:v>
                </c:pt>
                <c:pt idx="2">
                  <c:v>10.047946059266337</c:v>
                </c:pt>
                <c:pt idx="3">
                  <c:v>11.390211921124184</c:v>
                </c:pt>
                <c:pt idx="4">
                  <c:v>57.586192285224229</c:v>
                </c:pt>
                <c:pt idx="5">
                  <c:v>12.744972458119683</c:v>
                </c:pt>
                <c:pt idx="6">
                  <c:v>9.1828179473337954</c:v>
                </c:pt>
                <c:pt idx="7">
                  <c:v>11.460325141054994</c:v>
                </c:pt>
                <c:pt idx="8">
                  <c:v>10.408063835466962</c:v>
                </c:pt>
                <c:pt idx="9">
                  <c:v>9.0230468874270926</c:v>
                </c:pt>
                <c:pt idx="10">
                  <c:v>12.805906998407444</c:v>
                </c:pt>
                <c:pt idx="11">
                  <c:v>57.586192285224229</c:v>
                </c:pt>
                <c:pt idx="12">
                  <c:v>10.545234498191391</c:v>
                </c:pt>
                <c:pt idx="13">
                  <c:v>11.06773587701538</c:v>
                </c:pt>
                <c:pt idx="14">
                  <c:v>57.586192285224229</c:v>
                </c:pt>
                <c:pt idx="15">
                  <c:v>9.4470628903061211</c:v>
                </c:pt>
                <c:pt idx="16">
                  <c:v>9.7875652749370801</c:v>
                </c:pt>
                <c:pt idx="17">
                  <c:v>13.524123885510591</c:v>
                </c:pt>
                <c:pt idx="18">
                  <c:v>57.586192285224229</c:v>
                </c:pt>
                <c:pt idx="19">
                  <c:v>7.9476011973935172</c:v>
                </c:pt>
                <c:pt idx="20">
                  <c:v>12.893462752567466</c:v>
                </c:pt>
                <c:pt idx="21">
                  <c:v>9.8252436933543805</c:v>
                </c:pt>
                <c:pt idx="22">
                  <c:v>14.308035951188181</c:v>
                </c:pt>
                <c:pt idx="23">
                  <c:v>8.2226758760386929</c:v>
                </c:pt>
                <c:pt idx="24">
                  <c:v>57.586192285224229</c:v>
                </c:pt>
                <c:pt idx="25">
                  <c:v>9.9029567551047109</c:v>
                </c:pt>
                <c:pt idx="26">
                  <c:v>11.574273233126647</c:v>
                </c:pt>
                <c:pt idx="27">
                  <c:v>13.187477429797028</c:v>
                </c:pt>
                <c:pt idx="28">
                  <c:v>8.2028952337001257</c:v>
                </c:pt>
                <c:pt idx="29">
                  <c:v>11.561442920840996</c:v>
                </c:pt>
                <c:pt idx="30">
                  <c:v>57.586192285224229</c:v>
                </c:pt>
                <c:pt idx="31">
                  <c:v>9.9029567551047109</c:v>
                </c:pt>
                <c:pt idx="32">
                  <c:v>12.171449044021593</c:v>
                </c:pt>
                <c:pt idx="33">
                  <c:v>9.7184389773789377</c:v>
                </c:pt>
                <c:pt idx="34">
                  <c:v>57.586192285224229</c:v>
                </c:pt>
                <c:pt idx="35">
                  <c:v>7</c:v>
                </c:pt>
                <c:pt idx="36">
                  <c:v>10.010594255471709</c:v>
                </c:pt>
                <c:pt idx="37">
                  <c:v>14.28897989312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6F-47C3-91F8-5139EE9EFC6B}"/>
            </c:ext>
          </c:extLst>
        </c:ser>
        <c:ser>
          <c:idx val="3"/>
          <c:order val="3"/>
          <c:tx>
            <c:strRef>
              <c:f>Dati!$F$1989</c:f>
              <c:strCache>
                <c:ptCount val="1"/>
                <c:pt idx="0">
                  <c:v>Sāks lietot cigaretes vai citus tabakas produktus vai atgriezīsies pie to lietošanas</c:v>
                </c:pt>
              </c:strCache>
            </c:strRef>
          </c:tx>
          <c:spPr>
            <a:solidFill>
              <a:srgbClr val="CF3117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Dati!$B$1990:$B$2027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Dati!$F$1990:$F$2027</c:f>
              <c:numCache>
                <c:formatCode>General</c:formatCode>
                <c:ptCount val="38"/>
                <c:pt idx="0" formatCode="0">
                  <c:v>31.138269348959135</c:v>
                </c:pt>
                <c:pt idx="2" formatCode="0">
                  <c:v>30.567177473512317</c:v>
                </c:pt>
                <c:pt idx="3" formatCode="0">
                  <c:v>31.671439325754513</c:v>
                </c:pt>
                <c:pt idx="5" formatCode="0">
                  <c:v>33.535852944134618</c:v>
                </c:pt>
                <c:pt idx="6" formatCode="0">
                  <c:v>33.407270715303369</c:v>
                </c:pt>
                <c:pt idx="7" formatCode="0">
                  <c:v>32.64563275968775</c:v>
                </c:pt>
                <c:pt idx="8" formatCode="0">
                  <c:v>34.309446504677062</c:v>
                </c:pt>
                <c:pt idx="9" formatCode="0">
                  <c:v>26.303372309279869</c:v>
                </c:pt>
                <c:pt idx="10" formatCode="0">
                  <c:v>27.449653441193941</c:v>
                </c:pt>
                <c:pt idx="12" formatCode="0">
                  <c:v>31.362496572749397</c:v>
                </c:pt>
                <c:pt idx="13" formatCode="0">
                  <c:v>31.003229502022446</c:v>
                </c:pt>
                <c:pt idx="15" formatCode="0">
                  <c:v>30.334260836188633</c:v>
                </c:pt>
                <c:pt idx="16" formatCode="0">
                  <c:v>32.400607699588654</c:v>
                </c:pt>
                <c:pt idx="17" formatCode="0">
                  <c:v>28.066521611703362</c:v>
                </c:pt>
                <c:pt idx="19" formatCode="0">
                  <c:v>26.071107726987165</c:v>
                </c:pt>
                <c:pt idx="20" formatCode="0">
                  <c:v>32.539484209992324</c:v>
                </c:pt>
                <c:pt idx="21" formatCode="0">
                  <c:v>30.241340398563835</c:v>
                </c:pt>
                <c:pt idx="22" formatCode="0">
                  <c:v>33.683904315832656</c:v>
                </c:pt>
                <c:pt idx="23" formatCode="0">
                  <c:v>33.522303055193021</c:v>
                </c:pt>
                <c:pt idx="25" formatCode="0">
                  <c:v>32.693756473504649</c:v>
                </c:pt>
                <c:pt idx="26" formatCode="0">
                  <c:v>27.56109485801079</c:v>
                </c:pt>
                <c:pt idx="27" formatCode="0">
                  <c:v>28.876322881004665</c:v>
                </c:pt>
                <c:pt idx="28" formatCode="0">
                  <c:v>35.574747238959588</c:v>
                </c:pt>
                <c:pt idx="29" formatCode="0">
                  <c:v>31.923309065719927</c:v>
                </c:pt>
                <c:pt idx="31" formatCode="0">
                  <c:v>32.693756473504649</c:v>
                </c:pt>
                <c:pt idx="32" formatCode="0">
                  <c:v>29.755579049038126</c:v>
                </c:pt>
                <c:pt idx="33" formatCode="0">
                  <c:v>31.232393094244074</c:v>
                </c:pt>
                <c:pt idx="35" formatCode="0">
                  <c:v>31.947649632420156</c:v>
                </c:pt>
                <c:pt idx="36" formatCode="0">
                  <c:v>35.12637468781999</c:v>
                </c:pt>
                <c:pt idx="37" formatCode="0">
                  <c:v>28.096372911520561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6F-47C3-91F8-5139EE9EFC6B}"/>
            </c:ext>
          </c:extLst>
        </c:ser>
        <c:ser>
          <c:idx val="4"/>
          <c:order val="4"/>
          <c:tx>
            <c:strRef>
              <c:f>Dati!$G$1989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Dati!$B$1990:$B$2027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Dati!$G$1990:$G$2027</c:f>
              <c:numCache>
                <c:formatCode>0</c:formatCode>
                <c:ptCount val="38"/>
                <c:pt idx="0">
                  <c:v>11.436477890000454</c:v>
                </c:pt>
                <c:pt idx="1">
                  <c:v>42.574747238959588</c:v>
                </c:pt>
                <c:pt idx="2">
                  <c:v>12.007569765447272</c:v>
                </c:pt>
                <c:pt idx="3">
                  <c:v>10.903307913205076</c:v>
                </c:pt>
                <c:pt idx="4">
                  <c:v>42.574747238959588</c:v>
                </c:pt>
                <c:pt idx="5">
                  <c:v>9.0388942948249706</c:v>
                </c:pt>
                <c:pt idx="6">
                  <c:v>9.1674765236562195</c:v>
                </c:pt>
                <c:pt idx="7">
                  <c:v>9.9291144792718384</c:v>
                </c:pt>
                <c:pt idx="8">
                  <c:v>8.2653007342825262</c:v>
                </c:pt>
                <c:pt idx="9">
                  <c:v>16.27137492967972</c:v>
                </c:pt>
                <c:pt idx="10">
                  <c:v>15.125093797765647</c:v>
                </c:pt>
                <c:pt idx="11">
                  <c:v>42.574747238959588</c:v>
                </c:pt>
                <c:pt idx="12">
                  <c:v>11.212250666210192</c:v>
                </c:pt>
                <c:pt idx="13">
                  <c:v>11.571517736937142</c:v>
                </c:pt>
                <c:pt idx="14">
                  <c:v>42.574747238959588</c:v>
                </c:pt>
                <c:pt idx="15">
                  <c:v>12.240486402770955</c:v>
                </c:pt>
                <c:pt idx="16">
                  <c:v>10.174139539370934</c:v>
                </c:pt>
                <c:pt idx="17">
                  <c:v>14.508225627256227</c:v>
                </c:pt>
                <c:pt idx="18">
                  <c:v>42.574747238959588</c:v>
                </c:pt>
                <c:pt idx="19">
                  <c:v>16.503639511972423</c:v>
                </c:pt>
                <c:pt idx="20">
                  <c:v>10.035263028967265</c:v>
                </c:pt>
                <c:pt idx="21">
                  <c:v>12.333406840395753</c:v>
                </c:pt>
                <c:pt idx="22">
                  <c:v>8.8908429231269324</c:v>
                </c:pt>
                <c:pt idx="23">
                  <c:v>9.0524441837665677</c:v>
                </c:pt>
                <c:pt idx="24">
                  <c:v>42.574747238959588</c:v>
                </c:pt>
                <c:pt idx="25">
                  <c:v>9.8809907654549392</c:v>
                </c:pt>
                <c:pt idx="26">
                  <c:v>15.013652380948798</c:v>
                </c:pt>
                <c:pt idx="27">
                  <c:v>13.698424357954924</c:v>
                </c:pt>
                <c:pt idx="28">
                  <c:v>7</c:v>
                </c:pt>
                <c:pt idx="29">
                  <c:v>10.651438173239661</c:v>
                </c:pt>
                <c:pt idx="30">
                  <c:v>42.574747238959588</c:v>
                </c:pt>
                <c:pt idx="31">
                  <c:v>9.8809907654549392</c:v>
                </c:pt>
                <c:pt idx="32">
                  <c:v>12.819168189921463</c:v>
                </c:pt>
                <c:pt idx="33">
                  <c:v>11.342354144715515</c:v>
                </c:pt>
                <c:pt idx="34">
                  <c:v>42.574747238959588</c:v>
                </c:pt>
                <c:pt idx="35">
                  <c:v>10.627097606539433</c:v>
                </c:pt>
                <c:pt idx="36">
                  <c:v>7.4483725511395988</c:v>
                </c:pt>
                <c:pt idx="37">
                  <c:v>14.478374327439028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6F-47C3-91F8-5139EE9EFC6B}"/>
            </c:ext>
          </c:extLst>
        </c:ser>
        <c:ser>
          <c:idx val="5"/>
          <c:order val="5"/>
          <c:tx>
            <c:strRef>
              <c:f>Dati!$H$1989</c:f>
              <c:strCache>
                <c:ptCount val="1"/>
                <c:pt idx="0">
                  <c:v>Atmetīs/pārtrauks šo produktu lietošanu, nepāries uz cigarešu vai citu tabakas produktu lietošanu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dLbl>
              <c:idx val="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6F-47C3-91F8-5139EE9EFC6B}"/>
                </c:ext>
              </c:extLst>
            </c:dLbl>
            <c:dLbl>
              <c:idx val="2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6F-47C3-91F8-5139EE9EF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Dati!$B$1990:$B$2027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Dati!$H$1990:$H$2027</c:f>
              <c:numCache>
                <c:formatCode>General</c:formatCode>
                <c:ptCount val="38"/>
                <c:pt idx="0" formatCode="0">
                  <c:v>6.4698387254169356</c:v>
                </c:pt>
                <c:pt idx="2" formatCode="0">
                  <c:v>5.8675557750727831</c:v>
                </c:pt>
                <c:pt idx="3" formatCode="0">
                  <c:v>7.0321286133758534</c:v>
                </c:pt>
                <c:pt idx="5" formatCode="0">
                  <c:v>5.7687716999440921</c:v>
                </c:pt>
                <c:pt idx="6" formatCode="0">
                  <c:v>6.3257800548655387</c:v>
                </c:pt>
                <c:pt idx="7" formatCode="0">
                  <c:v>7.6375829675176838</c:v>
                </c:pt>
                <c:pt idx="8" formatCode="0">
                  <c:v>5.9946392306947516</c:v>
                </c:pt>
                <c:pt idx="9" formatCode="0">
                  <c:v>5.7790169915158982</c:v>
                </c:pt>
                <c:pt idx="10" formatCode="0">
                  <c:v>6.8915208810388311</c:v>
                </c:pt>
                <c:pt idx="12" formatCode="0">
                  <c:v>5.6964852803847172</c:v>
                </c:pt>
                <c:pt idx="13" formatCode="0">
                  <c:v>7.5452859414744093</c:v>
                </c:pt>
                <c:pt idx="15" formatCode="0">
                  <c:v>2.1561777311078738</c:v>
                </c:pt>
                <c:pt idx="16" formatCode="0">
                  <c:v>5.4771929144889073</c:v>
                </c:pt>
                <c:pt idx="17" formatCode="0">
                  <c:v>10.078723915605396</c:v>
                </c:pt>
                <c:pt idx="19" formatCode="0">
                  <c:v>6.4256274608847868</c:v>
                </c:pt>
                <c:pt idx="20" formatCode="0">
                  <c:v>5.4730482390129058</c:v>
                </c:pt>
                <c:pt idx="21" formatCode="0">
                  <c:v>8.6800707318449906</c:v>
                </c:pt>
                <c:pt idx="22" formatCode="0">
                  <c:v>8.6438612705480509</c:v>
                </c:pt>
                <c:pt idx="23" formatCode="0">
                  <c:v>6.710219966960695</c:v>
                </c:pt>
                <c:pt idx="25" formatCode="0">
                  <c:v>7.4119916033604261</c:v>
                </c:pt>
                <c:pt idx="26" formatCode="0">
                  <c:v>8.1492705018223095</c:v>
                </c:pt>
                <c:pt idx="27" formatCode="0">
                  <c:v>4.4638026615253992</c:v>
                </c:pt>
                <c:pt idx="28" formatCode="0">
                  <c:v>3.6794669993424201</c:v>
                </c:pt>
                <c:pt idx="29" formatCode="0">
                  <c:v>5.5107401635302224</c:v>
                </c:pt>
                <c:pt idx="31" formatCode="0">
                  <c:v>7.4119916033604261</c:v>
                </c:pt>
                <c:pt idx="32" formatCode="0">
                  <c:v>7.5885333888675159</c:v>
                </c:pt>
                <c:pt idx="33" formatCode="0">
                  <c:v>3.7418619458367228</c:v>
                </c:pt>
                <c:pt idx="35" formatCode="0">
                  <c:v>6.1400794254299349</c:v>
                </c:pt>
                <c:pt idx="36" formatCode="0">
                  <c:v>5.6231128231100627</c:v>
                </c:pt>
                <c:pt idx="37" formatCode="0">
                  <c:v>7.2297561204005891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06F-47C3-91F8-5139EE9EFC6B}"/>
            </c:ext>
          </c:extLst>
        </c:ser>
        <c:ser>
          <c:idx val="6"/>
          <c:order val="6"/>
          <c:tx>
            <c:strRef>
              <c:f>Dati!$I$1989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Dati!$B$1990:$B$2027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Dati!$I$1990:$I$2027</c:f>
              <c:numCache>
                <c:formatCode>0</c:formatCode>
                <c:ptCount val="38"/>
                <c:pt idx="0">
                  <c:v>10.60888519018846</c:v>
                </c:pt>
                <c:pt idx="1">
                  <c:v>17.078723915605394</c:v>
                </c:pt>
                <c:pt idx="2">
                  <c:v>11.211168140532614</c:v>
                </c:pt>
                <c:pt idx="3">
                  <c:v>10.046595302229543</c:v>
                </c:pt>
                <c:pt idx="4">
                  <c:v>17.078723915605394</c:v>
                </c:pt>
                <c:pt idx="5">
                  <c:v>11.309952215661305</c:v>
                </c:pt>
                <c:pt idx="6">
                  <c:v>10.752943860739858</c:v>
                </c:pt>
                <c:pt idx="7">
                  <c:v>9.4411409480877122</c:v>
                </c:pt>
                <c:pt idx="8">
                  <c:v>11.084084684910644</c:v>
                </c:pt>
                <c:pt idx="9">
                  <c:v>11.299706924089499</c:v>
                </c:pt>
                <c:pt idx="10">
                  <c:v>10.187203034566565</c:v>
                </c:pt>
                <c:pt idx="11">
                  <c:v>17.078723915605394</c:v>
                </c:pt>
                <c:pt idx="12">
                  <c:v>11.382238635220679</c:v>
                </c:pt>
                <c:pt idx="13">
                  <c:v>9.5334379741309867</c:v>
                </c:pt>
                <c:pt idx="14">
                  <c:v>17.078723915605394</c:v>
                </c:pt>
                <c:pt idx="15">
                  <c:v>14.922546184497522</c:v>
                </c:pt>
                <c:pt idx="16">
                  <c:v>11.601531001116488</c:v>
                </c:pt>
                <c:pt idx="17">
                  <c:v>7</c:v>
                </c:pt>
                <c:pt idx="18">
                  <c:v>17.078723915605394</c:v>
                </c:pt>
                <c:pt idx="19">
                  <c:v>10.653096454720609</c:v>
                </c:pt>
                <c:pt idx="20">
                  <c:v>11.60567567659249</c:v>
                </c:pt>
                <c:pt idx="21">
                  <c:v>8.3986531837604055</c:v>
                </c:pt>
                <c:pt idx="22">
                  <c:v>8.4348626450573452</c:v>
                </c:pt>
                <c:pt idx="23">
                  <c:v>10.368503948644701</c:v>
                </c:pt>
                <c:pt idx="24">
                  <c:v>17.078723915605394</c:v>
                </c:pt>
                <c:pt idx="25">
                  <c:v>9.6667323122449709</c:v>
                </c:pt>
                <c:pt idx="26">
                  <c:v>8.9294534137830865</c:v>
                </c:pt>
                <c:pt idx="27">
                  <c:v>12.614921254079997</c:v>
                </c:pt>
                <c:pt idx="28">
                  <c:v>13.399256916262976</c:v>
                </c:pt>
                <c:pt idx="29">
                  <c:v>11.567983752075174</c:v>
                </c:pt>
                <c:pt idx="30">
                  <c:v>17.078723915605394</c:v>
                </c:pt>
                <c:pt idx="31">
                  <c:v>9.6667323122449709</c:v>
                </c:pt>
                <c:pt idx="32">
                  <c:v>9.4901905267378801</c:v>
                </c:pt>
                <c:pt idx="33">
                  <c:v>13.336861969768673</c:v>
                </c:pt>
                <c:pt idx="34">
                  <c:v>17.078723915605394</c:v>
                </c:pt>
                <c:pt idx="35">
                  <c:v>10.938644490175461</c:v>
                </c:pt>
                <c:pt idx="36">
                  <c:v>11.455611092495333</c:v>
                </c:pt>
                <c:pt idx="37">
                  <c:v>9.8489677952048069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06F-47C3-91F8-5139EE9EFC6B}"/>
            </c:ext>
          </c:extLst>
        </c:ser>
        <c:ser>
          <c:idx val="7"/>
          <c:order val="7"/>
          <c:tx>
            <c:strRef>
              <c:f>Dati!$J$1989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Dati!$B$1990:$B$2027</c:f>
              <c:strCache>
                <c:ptCount val="38"/>
                <c:pt idx="0">
                  <c:v>VISI RESPONDENTI, n=2015</c:v>
                </c:pt>
                <c:pt idx="1">
                  <c:v>DZIMUMS</c:v>
                </c:pt>
                <c:pt idx="2">
                  <c:v>Vīrietis, n=958</c:v>
                </c:pt>
                <c:pt idx="3">
                  <c:v>Sieviete, n=1057</c:v>
                </c:pt>
                <c:pt idx="4">
                  <c:v>VECUMS</c:v>
                </c:pt>
                <c:pt idx="5">
                  <c:v>18–24 gadi, n=189</c:v>
                </c:pt>
                <c:pt idx="6">
                  <c:v>25–34 gadi, n=333</c:v>
                </c:pt>
                <c:pt idx="7">
                  <c:v>35–44 gadi, n=390</c:v>
                </c:pt>
                <c:pt idx="8">
                  <c:v>45–54 gadi, n=401</c:v>
                </c:pt>
                <c:pt idx="9">
                  <c:v>55–64 gadi, n=363</c:v>
                </c:pt>
                <c:pt idx="10">
                  <c:v>65–75 gadi, n=339</c:v>
                </c:pt>
                <c:pt idx="11">
                  <c:v>SARUNVALODA ĢIMENĒ</c:v>
                </c:pt>
                <c:pt idx="12">
                  <c:v>Latviešu, n=1227</c:v>
                </c:pt>
                <c:pt idx="13">
                  <c:v>Krievu, n=763</c:v>
                </c:pt>
                <c:pt idx="14">
                  <c:v>IZGLĪTĪBA</c:v>
                </c:pt>
                <c:pt idx="15">
                  <c:v>Pamatizglītība, n=129</c:v>
                </c:pt>
                <c:pt idx="16">
                  <c:v>Vidējā, vidējā speciālā, n=1368</c:v>
                </c:pt>
                <c:pt idx="17">
                  <c:v>Augstākā, n=518</c:v>
                </c:pt>
                <c:pt idx="18">
                  <c:v>IENĀKUMI UZ VIENU CILVĒKU ĢIMENĒ</c:v>
                </c:pt>
                <c:pt idx="19">
                  <c:v>Zemi, n=300</c:v>
                </c:pt>
                <c:pt idx="20">
                  <c:v>Vidēji zemi, n=358</c:v>
                </c:pt>
                <c:pt idx="21">
                  <c:v>Vidēji, n=266</c:v>
                </c:pt>
                <c:pt idx="22">
                  <c:v>Vidēji augsti, n=313</c:v>
                </c:pt>
                <c:pt idx="23">
                  <c:v>Augsti, n=262</c:v>
                </c:pt>
                <c:pt idx="24">
                  <c:v>REĢIONS</c:v>
                </c:pt>
                <c:pt idx="25">
                  <c:v>Rīga, n=673</c:v>
                </c:pt>
                <c:pt idx="26">
                  <c:v>Vidzeme, n=540</c:v>
                </c:pt>
                <c:pt idx="27">
                  <c:v>Kurzeme, n=243</c:v>
                </c:pt>
                <c:pt idx="28">
                  <c:v>Zemgale, n=286</c:v>
                </c:pt>
                <c:pt idx="29">
                  <c:v>Latgale, n=273</c:v>
                </c:pt>
                <c:pt idx="30">
                  <c:v>APDZĪVOTĀS VIETAS TIPS</c:v>
                </c:pt>
                <c:pt idx="31">
                  <c:v>Rīga, n=673</c:v>
                </c:pt>
                <c:pt idx="32">
                  <c:v>Cita pilsēta, n=787</c:v>
                </c:pt>
                <c:pt idx="33">
                  <c:v>Lauki, n=555</c:v>
                </c:pt>
                <c:pt idx="34">
                  <c:v>TABAKU UN/VAI NIKOTĪNU SATUROŠU PRODUKTU LIETOŠANA</c:v>
                </c:pt>
                <c:pt idx="35">
                  <c:v>Lieto, n=706</c:v>
                </c:pt>
                <c:pt idx="36">
                  <c:v>Agrāk lietoja, n=487</c:v>
                </c:pt>
                <c:pt idx="37">
                  <c:v>Nekad nav lietojis/-usi, n=810</c:v>
                </c:pt>
              </c:strCache>
            </c:strRef>
          </c:cat>
          <c:val>
            <c:numRef>
              <c:f>Dati!$J$1990:$J$2027</c:f>
              <c:numCache>
                <c:formatCode>General</c:formatCode>
                <c:ptCount val="38"/>
                <c:pt idx="0" formatCode="0">
                  <c:v>15.547826275441633</c:v>
                </c:pt>
                <c:pt idx="2" formatCode="0">
                  <c:v>16.027020525456972</c:v>
                </c:pt>
                <c:pt idx="3" formatCode="0">
                  <c:v>15.100451696769458</c:v>
                </c:pt>
                <c:pt idx="5" formatCode="0">
                  <c:v>15.854155528816824</c:v>
                </c:pt>
                <c:pt idx="6" formatCode="0">
                  <c:v>11.863574891940846</c:v>
                </c:pt>
                <c:pt idx="7" formatCode="0">
                  <c:v>13.590917128625264</c:v>
                </c:pt>
                <c:pt idx="8" formatCode="0">
                  <c:v>12.517785814871097</c:v>
                </c:pt>
                <c:pt idx="9" formatCode="0">
                  <c:v>19.354465301407302</c:v>
                </c:pt>
                <c:pt idx="10" formatCode="0">
                  <c:v>20.87854039095042</c:v>
                </c:pt>
                <c:pt idx="12" formatCode="0">
                  <c:v>15.900060359832606</c:v>
                </c:pt>
                <c:pt idx="13" formatCode="0">
                  <c:v>14.933028148294623</c:v>
                </c:pt>
                <c:pt idx="15" formatCode="0">
                  <c:v>19.37043203778541</c:v>
                </c:pt>
                <c:pt idx="16" formatCode="0">
                  <c:v>14.323572375635013</c:v>
                </c:pt>
                <c:pt idx="17" formatCode="0">
                  <c:v>17.792686072977634</c:v>
                </c:pt>
                <c:pt idx="19" formatCode="0">
                  <c:v>17.864673724297415</c:v>
                </c:pt>
                <c:pt idx="20" formatCode="0">
                  <c:v>17.294738018338037</c:v>
                </c:pt>
                <c:pt idx="21" formatCode="0">
                  <c:v>13.31764027772137</c:v>
                </c:pt>
                <c:pt idx="22" formatCode="0">
                  <c:v>14.394078079583371</c:v>
                </c:pt>
                <c:pt idx="23" formatCode="0">
                  <c:v>10.403960568660782</c:v>
                </c:pt>
                <c:pt idx="25" formatCode="0">
                  <c:v>12.211016393015647</c:v>
                </c:pt>
                <c:pt idx="26" formatCode="0">
                  <c:v>18.277715588069412</c:v>
                </c:pt>
                <c:pt idx="27" formatCode="0">
                  <c:v>22.261159602042721</c:v>
                </c:pt>
                <c:pt idx="28" formatCode="0">
                  <c:v>11.362488710174004</c:v>
                </c:pt>
                <c:pt idx="29" formatCode="0">
                  <c:v>16.541201406366749</c:v>
                </c:pt>
                <c:pt idx="31" formatCode="0">
                  <c:v>12.211016393015647</c:v>
                </c:pt>
                <c:pt idx="32" formatCode="0">
                  <c:v>17.241144320891713</c:v>
                </c:pt>
                <c:pt idx="33" formatCode="0">
                  <c:v>17.157991652074067</c:v>
                </c:pt>
                <c:pt idx="35" formatCode="0">
                  <c:v>11.326078656925787</c:v>
                </c:pt>
                <c:pt idx="36" formatCode="0">
                  <c:v>11.674914459317669</c:v>
                </c:pt>
                <c:pt idx="37" formatCode="0">
                  <c:v>21.376658575974798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06F-47C3-91F8-5139EE9EF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646174224"/>
        <c:axId val="646181672"/>
      </c:barChart>
      <c:catAx>
        <c:axId val="646174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/>
            </a:pPr>
            <a:endParaRPr lang="en-US"/>
          </a:p>
        </c:txPr>
        <c:crossAx val="646181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6181672"/>
        <c:scaling>
          <c:orientation val="minMax"/>
          <c:max val="150"/>
          <c:min val="2"/>
        </c:scaling>
        <c:delete val="1"/>
        <c:axPos val="t"/>
        <c:numFmt formatCode="General" sourceLinked="1"/>
        <c:majorTickMark val="out"/>
        <c:minorTickMark val="none"/>
        <c:tickLblPos val="nextTo"/>
        <c:crossAx val="646174224"/>
        <c:crosses val="autoZero"/>
        <c:crossBetween val="between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6572577718953334"/>
          <c:y val="0.12491189744619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856434142915232"/>
          <c:y val="0.1136025148019288"/>
          <c:w val="0.61208842556652243"/>
          <c:h val="0.8473603261622397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Dati!$C$937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Dati!$B$938:$B$955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Dati!$C$938:$C$955</c:f>
              <c:numCache>
                <c:formatCode>0</c:formatCode>
                <c:ptCount val="18"/>
                <c:pt idx="1">
                  <c:v>79.511498684288895</c:v>
                </c:pt>
                <c:pt idx="2">
                  <c:v>71.837692364617723</c:v>
                </c:pt>
                <c:pt idx="3">
                  <c:v>99.306282279044396</c:v>
                </c:pt>
                <c:pt idx="4">
                  <c:v>38.340945135858441</c:v>
                </c:pt>
                <c:pt idx="5">
                  <c:v>38.73857030212065</c:v>
                </c:pt>
                <c:pt idx="6">
                  <c:v>99.306282279044396</c:v>
                </c:pt>
                <c:pt idx="7">
                  <c:v>23.587615975488202</c:v>
                </c:pt>
                <c:pt idx="8">
                  <c:v>16.310803822856276</c:v>
                </c:pt>
                <c:pt idx="9">
                  <c:v>99.306282279044396</c:v>
                </c:pt>
                <c:pt idx="10">
                  <c:v>20.189464495862367</c:v>
                </c:pt>
                <c:pt idx="11">
                  <c:v>18.185756740793565</c:v>
                </c:pt>
                <c:pt idx="12">
                  <c:v>99.306282279044396</c:v>
                </c:pt>
                <c:pt idx="13">
                  <c:v>18.762937047996687</c:v>
                </c:pt>
                <c:pt idx="14">
                  <c:v>15.784634332557701</c:v>
                </c:pt>
                <c:pt idx="15">
                  <c:v>99.306282279044396</c:v>
                </c:pt>
                <c:pt idx="16">
                  <c:v>14.591232877395566</c:v>
                </c:pt>
                <c:pt idx="17">
                  <c:v>5.0000000000000027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3C-4398-8133-5529902699D8}"/>
            </c:ext>
          </c:extLst>
        </c:ser>
        <c:ser>
          <c:idx val="1"/>
          <c:order val="1"/>
          <c:tx>
            <c:strRef>
              <c:f>Dati!$D$937</c:f>
              <c:strCache>
                <c:ptCount val="1"/>
                <c:pt idx="0">
                  <c:v>Nekad nav lietojis/-usi</c:v>
                </c:pt>
              </c:strCache>
            </c:strRef>
          </c:tx>
          <c:spPr>
            <a:solidFill>
              <a:srgbClr val="23621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Dati!$B$938:$B$955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Dati!$D$938:$D$955</c:f>
              <c:numCache>
                <c:formatCode>0</c:formatCode>
                <c:ptCount val="18"/>
                <c:pt idx="1">
                  <c:v>3.2810490735083802</c:v>
                </c:pt>
                <c:pt idx="2">
                  <c:v>4.7729170720906096</c:v>
                </c:pt>
                <c:pt idx="4">
                  <c:v>47.889930187769927</c:v>
                </c:pt>
                <c:pt idx="5">
                  <c:v>47.362937041814938</c:v>
                </c:pt>
                <c:pt idx="7">
                  <c:v>56.19816529035252</c:v>
                </c:pt>
                <c:pt idx="8">
                  <c:v>55.677323031334581</c:v>
                </c:pt>
                <c:pt idx="10">
                  <c:v>70.880934707121725</c:v>
                </c:pt>
                <c:pt idx="11">
                  <c:v>69.016268367120787</c:v>
                </c:pt>
                <c:pt idx="13">
                  <c:v>61.09260342695238</c:v>
                </c:pt>
                <c:pt idx="14">
                  <c:v>55.694595317733189</c:v>
                </c:pt>
                <c:pt idx="16">
                  <c:v>81.484541277382434</c:v>
                </c:pt>
                <c:pt idx="17">
                  <c:v>88.848860445710443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3C-4398-8133-5529902699D8}"/>
            </c:ext>
          </c:extLst>
        </c:ser>
        <c:ser>
          <c:idx val="2"/>
          <c:order val="2"/>
          <c:tx>
            <c:strRef>
              <c:f>Dati!$E$937</c:f>
              <c:strCache>
                <c:ptCount val="1"/>
                <c:pt idx="0">
                  <c:v>Agrāk lietoja, bet tagad vairs ne</c:v>
                </c:pt>
              </c:strCache>
            </c:strRef>
          </c:tx>
          <c:spPr>
            <a:solidFill>
              <a:srgbClr val="74D8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Dati!$B$938:$B$955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Dati!$E$938:$E$955</c:f>
              <c:numCache>
                <c:formatCode>0</c:formatCode>
                <c:ptCount val="18"/>
                <c:pt idx="1">
                  <c:v>16.51373452124712</c:v>
                </c:pt>
                <c:pt idx="2">
                  <c:v>22.695672842336062</c:v>
                </c:pt>
                <c:pt idx="4">
                  <c:v>13.075406955416026</c:v>
                </c:pt>
                <c:pt idx="5">
                  <c:v>13.204774935108807</c:v>
                </c:pt>
                <c:pt idx="7">
                  <c:v>19.520501013203674</c:v>
                </c:pt>
                <c:pt idx="8">
                  <c:v>27.31815542485354</c:v>
                </c:pt>
                <c:pt idx="10">
                  <c:v>8.2358830760603059</c:v>
                </c:pt>
                <c:pt idx="11">
                  <c:v>12.104257171130042</c:v>
                </c:pt>
                <c:pt idx="13">
                  <c:v>19.45074180409533</c:v>
                </c:pt>
                <c:pt idx="14">
                  <c:v>27.827052628753506</c:v>
                </c:pt>
                <c:pt idx="16">
                  <c:v>3.2305081242663976</c:v>
                </c:pt>
                <c:pt idx="17">
                  <c:v>5.4574218333339504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3C-4398-8133-5529902699D8}"/>
            </c:ext>
          </c:extLst>
        </c:ser>
        <c:ser>
          <c:idx val="3"/>
          <c:order val="3"/>
          <c:tx>
            <c:strRef>
              <c:f>Dati!$F$937</c:f>
              <c:strCache>
                <c:ptCount val="1"/>
                <c:pt idx="0">
                  <c:v>Lieto</c:v>
                </c:pt>
              </c:strCache>
            </c:strRef>
          </c:tx>
          <c:spPr>
            <a:solidFill>
              <a:srgbClr val="66180B"/>
            </a:solidFill>
          </c:spPr>
          <c:invertIfNegative val="0"/>
          <c:dLbls>
            <c:dLbl>
              <c:idx val="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3C-4398-8133-5529902699D8}"/>
                </c:ext>
              </c:extLst>
            </c:dLbl>
            <c:dLbl>
              <c:idx val="16"/>
              <c:layout>
                <c:manualLayout>
                  <c:x val="1.69456262162538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21-44A6-AB96-E628F014F8AA}"/>
                </c:ext>
              </c:extLst>
            </c:dLbl>
            <c:dLbl>
              <c:idx val="17"/>
              <c:layout>
                <c:manualLayout>
                  <c:x val="1.7011074590892045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21-44A6-AB96-E628F014F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Dati!$B$938:$B$955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Dati!$F$938:$F$955</c:f>
              <c:numCache>
                <c:formatCode>0</c:formatCode>
                <c:ptCount val="18"/>
                <c:pt idx="1">
                  <c:v>78.37842274283507</c:v>
                </c:pt>
                <c:pt idx="2">
                  <c:v>72.336823040045772</c:v>
                </c:pt>
                <c:pt idx="4">
                  <c:v>30.588468160125487</c:v>
                </c:pt>
                <c:pt idx="5">
                  <c:v>37.735879189652728</c:v>
                </c:pt>
                <c:pt idx="7">
                  <c:v>13.898006648995345</c:v>
                </c:pt>
                <c:pt idx="8">
                  <c:v>15.042344713535932</c:v>
                </c:pt>
                <c:pt idx="10">
                  <c:v>9.6702809448538964</c:v>
                </c:pt>
                <c:pt idx="11">
                  <c:v>16.300452483146891</c:v>
                </c:pt>
                <c:pt idx="13">
                  <c:v>8.2714693351308259</c:v>
                </c:pt>
                <c:pt idx="14">
                  <c:v>13.293514309275341</c:v>
                </c:pt>
                <c:pt idx="16">
                  <c:v>3.3978440773590597</c:v>
                </c:pt>
                <c:pt idx="17">
                  <c:v>3.3497129519598001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3C-4398-8133-5529902699D8}"/>
            </c:ext>
          </c:extLst>
        </c:ser>
        <c:ser>
          <c:idx val="4"/>
          <c:order val="4"/>
          <c:tx>
            <c:strRef>
              <c:f>Dati!$G$937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Dati!$B$938:$B$955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Dati!$G$938:$G$955</c:f>
              <c:numCache>
                <c:formatCode>0</c:formatCode>
                <c:ptCount val="18"/>
                <c:pt idx="1">
                  <c:v>7</c:v>
                </c:pt>
                <c:pt idx="2">
                  <c:v>13.041599702789298</c:v>
                </c:pt>
                <c:pt idx="3">
                  <c:v>85.37842274283507</c:v>
                </c:pt>
                <c:pt idx="4">
                  <c:v>54.789954582709584</c:v>
                </c:pt>
                <c:pt idx="5">
                  <c:v>47.642543553182342</c:v>
                </c:pt>
                <c:pt idx="6">
                  <c:v>85.37842274283507</c:v>
                </c:pt>
                <c:pt idx="7">
                  <c:v>71.480416093839722</c:v>
                </c:pt>
                <c:pt idx="8">
                  <c:v>70.336078029299131</c:v>
                </c:pt>
                <c:pt idx="9">
                  <c:v>85.37842274283507</c:v>
                </c:pt>
                <c:pt idx="10">
                  <c:v>75.70814179798117</c:v>
                </c:pt>
                <c:pt idx="11">
                  <c:v>69.077970259688186</c:v>
                </c:pt>
                <c:pt idx="12">
                  <c:v>85.37842274283507</c:v>
                </c:pt>
                <c:pt idx="13">
                  <c:v>77.106953407704239</c:v>
                </c:pt>
                <c:pt idx="14">
                  <c:v>72.084908433559733</c:v>
                </c:pt>
                <c:pt idx="15">
                  <c:v>85.37842274283507</c:v>
                </c:pt>
                <c:pt idx="16">
                  <c:v>81.980578665476017</c:v>
                </c:pt>
                <c:pt idx="17">
                  <c:v>82.028709790875268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03C-4398-8133-5529902699D8}"/>
            </c:ext>
          </c:extLst>
        </c:ser>
        <c:ser>
          <c:idx val="5"/>
          <c:order val="5"/>
          <c:tx>
            <c:strRef>
              <c:f>Dati!$H$937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21-44A6-AB96-E628F014F8AA}"/>
                </c:ext>
              </c:extLst>
            </c:dLbl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21-44A6-AB96-E628F014F8AA}"/>
                </c:ext>
              </c:extLst>
            </c:dLbl>
            <c:dLbl>
              <c:idx val="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21-44A6-AB96-E628F014F8AA}"/>
                </c:ext>
              </c:extLst>
            </c:dLbl>
            <c:dLbl>
              <c:idx val="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21-44A6-AB96-E628F014F8AA}"/>
                </c:ext>
              </c:extLst>
            </c:dLbl>
            <c:dLbl>
              <c:idx val="1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21-44A6-AB96-E628F014F8AA}"/>
                </c:ext>
              </c:extLst>
            </c:dLbl>
            <c:dLbl>
              <c:idx val="14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21-44A6-AB96-E628F014F8AA}"/>
                </c:ext>
              </c:extLst>
            </c:dLbl>
            <c:dLbl>
              <c:idx val="1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C21-44A6-AB96-E628F014F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Dati!$B$938:$B$955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Dati!$H$938:$H$955</c:f>
              <c:numCache>
                <c:formatCode>0</c:formatCode>
                <c:ptCount val="18"/>
                <c:pt idx="1">
                  <c:v>1.8267936624094654</c:v>
                </c:pt>
                <c:pt idx="2" formatCode="0.0">
                  <c:v>0.19458704552755404</c:v>
                </c:pt>
                <c:pt idx="4">
                  <c:v>8.4461946966885328</c:v>
                </c:pt>
                <c:pt idx="5">
                  <c:v>1.696408833423517</c:v>
                </c:pt>
                <c:pt idx="7">
                  <c:v>10.3833270474485</c:v>
                </c:pt>
                <c:pt idx="8">
                  <c:v>1.9621768302759315</c:v>
                </c:pt>
                <c:pt idx="10">
                  <c:v>11.212901271964107</c:v>
                </c:pt>
                <c:pt idx="11">
                  <c:v>2.5790219786023645</c:v>
                </c:pt>
                <c:pt idx="13">
                  <c:v>11.185185433821541</c:v>
                </c:pt>
                <c:pt idx="14">
                  <c:v>3.1848377442379219</c:v>
                </c:pt>
                <c:pt idx="16">
                  <c:v>11.88710652099209</c:v>
                </c:pt>
                <c:pt idx="17">
                  <c:v>2.3440047689958936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03C-4398-8133-552990269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46207544"/>
        <c:axId val="646203232"/>
      </c:barChart>
      <c:catAx>
        <c:axId val="646207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203232"/>
        <c:crossesAt val="99.3"/>
        <c:auto val="1"/>
        <c:lblAlgn val="ctr"/>
        <c:lblOffset val="100"/>
        <c:tickLblSkip val="1"/>
        <c:tickMarkSkip val="1"/>
        <c:noMultiLvlLbl val="0"/>
      </c:catAx>
      <c:valAx>
        <c:axId val="646203232"/>
        <c:scaling>
          <c:orientation val="minMax"/>
          <c:max val="21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207544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6572577718953334"/>
          <c:y val="0.12491189744619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856434142915232"/>
          <c:y val="0.1136025148019288"/>
          <c:w val="0.61208842556652243"/>
          <c:h val="0.8473603261622397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Dati!$C$915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Dati!$B$916:$B$933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Dati!$C$916:$C$933</c:f>
              <c:numCache>
                <c:formatCode>0</c:formatCode>
                <c:ptCount val="18"/>
                <c:pt idx="1">
                  <c:v>79.511498684288895</c:v>
                </c:pt>
                <c:pt idx="2">
                  <c:v>71.837692364617723</c:v>
                </c:pt>
                <c:pt idx="3">
                  <c:v>99.306282279044396</c:v>
                </c:pt>
                <c:pt idx="4">
                  <c:v>38.340945135858441</c:v>
                </c:pt>
                <c:pt idx="5">
                  <c:v>38.73857030212065</c:v>
                </c:pt>
                <c:pt idx="6">
                  <c:v>99.306282279044396</c:v>
                </c:pt>
                <c:pt idx="7">
                  <c:v>23.587615975488202</c:v>
                </c:pt>
                <c:pt idx="8">
                  <c:v>16.310803822856276</c:v>
                </c:pt>
                <c:pt idx="9">
                  <c:v>99.306282279044396</c:v>
                </c:pt>
                <c:pt idx="10">
                  <c:v>20.189464495862367</c:v>
                </c:pt>
                <c:pt idx="11">
                  <c:v>18.185756740793565</c:v>
                </c:pt>
                <c:pt idx="12">
                  <c:v>99.306282279044396</c:v>
                </c:pt>
                <c:pt idx="13">
                  <c:v>18.762937047996687</c:v>
                </c:pt>
                <c:pt idx="14">
                  <c:v>15.784634332557701</c:v>
                </c:pt>
                <c:pt idx="15">
                  <c:v>99.306282279044396</c:v>
                </c:pt>
                <c:pt idx="16">
                  <c:v>14.591232877395566</c:v>
                </c:pt>
                <c:pt idx="17">
                  <c:v>5.0000000000000027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3C-4398-8133-5529902699D8}"/>
            </c:ext>
          </c:extLst>
        </c:ser>
        <c:ser>
          <c:idx val="1"/>
          <c:order val="1"/>
          <c:tx>
            <c:strRef>
              <c:f>Dati!$D$915</c:f>
              <c:strCache>
                <c:ptCount val="1"/>
                <c:pt idx="0">
                  <c:v>Nekad nav lietojis/-usi</c:v>
                </c:pt>
              </c:strCache>
            </c:strRef>
          </c:tx>
          <c:spPr>
            <a:solidFill>
              <a:srgbClr val="23621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Dati!$B$916:$B$933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Dati!$D$916:$D$933</c:f>
              <c:numCache>
                <c:formatCode>0</c:formatCode>
                <c:ptCount val="18"/>
                <c:pt idx="1">
                  <c:v>3.2810490735083802</c:v>
                </c:pt>
                <c:pt idx="2">
                  <c:v>4.7729170720906096</c:v>
                </c:pt>
                <c:pt idx="4">
                  <c:v>47.889930187769927</c:v>
                </c:pt>
                <c:pt idx="5">
                  <c:v>47.362937041814938</c:v>
                </c:pt>
                <c:pt idx="7">
                  <c:v>56.19816529035252</c:v>
                </c:pt>
                <c:pt idx="8">
                  <c:v>55.677323031334581</c:v>
                </c:pt>
                <c:pt idx="10">
                  <c:v>70.880934707121725</c:v>
                </c:pt>
                <c:pt idx="11">
                  <c:v>69.016268367120787</c:v>
                </c:pt>
                <c:pt idx="13">
                  <c:v>61.09260342695238</c:v>
                </c:pt>
                <c:pt idx="14">
                  <c:v>55.694595317733189</c:v>
                </c:pt>
                <c:pt idx="16">
                  <c:v>81.484541277382434</c:v>
                </c:pt>
                <c:pt idx="17">
                  <c:v>88.848860445710443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3C-4398-8133-5529902699D8}"/>
            </c:ext>
          </c:extLst>
        </c:ser>
        <c:ser>
          <c:idx val="2"/>
          <c:order val="2"/>
          <c:tx>
            <c:strRef>
              <c:f>Dati!$E$915</c:f>
              <c:strCache>
                <c:ptCount val="1"/>
                <c:pt idx="0">
                  <c:v>Agrāk lietoja, bet tagad vairs ne</c:v>
                </c:pt>
              </c:strCache>
            </c:strRef>
          </c:tx>
          <c:spPr>
            <a:solidFill>
              <a:srgbClr val="74D8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Dati!$B$916:$B$933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Dati!$E$916:$E$933</c:f>
              <c:numCache>
                <c:formatCode>0</c:formatCode>
                <c:ptCount val="18"/>
                <c:pt idx="1">
                  <c:v>16.51373452124712</c:v>
                </c:pt>
                <c:pt idx="2">
                  <c:v>22.695672842336062</c:v>
                </c:pt>
                <c:pt idx="4">
                  <c:v>13.075406955416026</c:v>
                </c:pt>
                <c:pt idx="5">
                  <c:v>13.204774935108807</c:v>
                </c:pt>
                <c:pt idx="7">
                  <c:v>19.520501013203674</c:v>
                </c:pt>
                <c:pt idx="8">
                  <c:v>27.31815542485354</c:v>
                </c:pt>
                <c:pt idx="10">
                  <c:v>8.2358830760603059</c:v>
                </c:pt>
                <c:pt idx="11">
                  <c:v>12.104257171130042</c:v>
                </c:pt>
                <c:pt idx="13">
                  <c:v>19.45074180409533</c:v>
                </c:pt>
                <c:pt idx="14">
                  <c:v>27.827052628753506</c:v>
                </c:pt>
                <c:pt idx="16">
                  <c:v>3.2305081242663976</c:v>
                </c:pt>
                <c:pt idx="17">
                  <c:v>5.4574218333339504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3C-4398-8133-5529902699D8}"/>
            </c:ext>
          </c:extLst>
        </c:ser>
        <c:ser>
          <c:idx val="3"/>
          <c:order val="3"/>
          <c:tx>
            <c:strRef>
              <c:f>Dati!$F$915</c:f>
              <c:strCache>
                <c:ptCount val="1"/>
                <c:pt idx="0">
                  <c:v>Retāk nekā reizi mēnesī</c:v>
                </c:pt>
              </c:strCache>
            </c:strRef>
          </c:tx>
          <c:spPr>
            <a:solidFill>
              <a:srgbClr val="F9D2CC"/>
            </a:solidFill>
          </c:spPr>
          <c:invertIfNegative val="0"/>
          <c:dLbls>
            <c:dLbl>
              <c:idx val="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3C-4398-8133-5529902699D8}"/>
                </c:ext>
              </c:extLst>
            </c:dLbl>
            <c:dLbl>
              <c:idx val="17"/>
              <c:layout>
                <c:manualLayout>
                  <c:x val="1.791782314409333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AD-44E5-BEB5-4630A1759A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Dati!$B$916:$B$933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Dati!$F$916:$F$933</c:f>
              <c:numCache>
                <c:formatCode>0</c:formatCode>
                <c:ptCount val="18"/>
                <c:pt idx="1">
                  <c:v>5.7895683696011613</c:v>
                </c:pt>
                <c:pt idx="2">
                  <c:v>7.9894538723225317</c:v>
                </c:pt>
                <c:pt idx="4">
                  <c:v>7.322305514554901</c:v>
                </c:pt>
                <c:pt idx="5">
                  <c:v>12.072053070795006</c:v>
                </c:pt>
                <c:pt idx="7">
                  <c:v>5.2396520585854605</c:v>
                </c:pt>
                <c:pt idx="8">
                  <c:v>7.8541565979515937</c:v>
                </c:pt>
                <c:pt idx="10">
                  <c:v>2.3344565070572494</c:v>
                </c:pt>
                <c:pt idx="11">
                  <c:v>4.9433680084103413</c:v>
                </c:pt>
                <c:pt idx="13">
                  <c:v>4.6237371565813215</c:v>
                </c:pt>
                <c:pt idx="14">
                  <c:v>9.3202275480189165</c:v>
                </c:pt>
                <c:pt idx="16">
                  <c:v>1.2703792086165262</c:v>
                </c:pt>
                <c:pt idx="17">
                  <c:v>0.86905917831545032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3C-4398-8133-5529902699D8}"/>
            </c:ext>
          </c:extLst>
        </c:ser>
        <c:ser>
          <c:idx val="4"/>
          <c:order val="4"/>
          <c:tx>
            <c:strRef>
              <c:f>Dati!$G$915</c:f>
              <c:strCache>
                <c:ptCount val="1"/>
                <c:pt idx="0">
                  <c:v>Vismaz reizi mēnesī</c:v>
                </c:pt>
              </c:strCache>
            </c:strRef>
          </c:tx>
          <c:spPr>
            <a:solidFill>
              <a:srgbClr val="F4A698"/>
            </a:solidFill>
          </c:spPr>
          <c:invertIfNegative val="0"/>
          <c:dLbls>
            <c:dLbl>
              <c:idx val="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3C-4398-8133-5529902699D8}"/>
                </c:ext>
              </c:extLst>
            </c:dLbl>
            <c:dLbl>
              <c:idx val="6"/>
              <c:layout>
                <c:manualLayout>
                  <c:x val="2.7695219313264595E-2"/>
                  <c:y val="3.298707897653171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3C-4398-8133-5529902699D8}"/>
                </c:ext>
              </c:extLst>
            </c:dLbl>
            <c:dLbl>
              <c:idx val="10"/>
              <c:layout>
                <c:manualLayout>
                  <c:x val="-1.4843752556748717E-3"/>
                  <c:y val="3.2034391988711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26-4E4D-8F62-2439024FC459}"/>
                </c:ext>
              </c:extLst>
            </c:dLbl>
            <c:dLbl>
              <c:idx val="13"/>
              <c:layout>
                <c:manualLayout>
                  <c:x val="1.561405193142022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AD-44E5-BEB5-4630A1759AB1}"/>
                </c:ext>
              </c:extLst>
            </c:dLbl>
            <c:dLbl>
              <c:idx val="14"/>
              <c:layout>
                <c:manualLayout>
                  <c:x val="1.4194592664927475E-2"/>
                  <c:y val="2.082246661826820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AD-44E5-BEB5-4630A1759AB1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/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26-4E4D-8F62-2439024FC459}"/>
                </c:ext>
              </c:extLst>
            </c:dLbl>
            <c:dLbl>
              <c:idx val="17"/>
              <c:layout>
                <c:manualLayout>
                  <c:x val="2.7837049205723125E-2"/>
                  <c:y val="2.0822466627964417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126-4E4D-8F62-2439024FC4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Dati!$B$916:$B$933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Dati!$G$916:$G$933</c:f>
              <c:numCache>
                <c:formatCode>0</c:formatCode>
                <c:ptCount val="18"/>
                <c:pt idx="1">
                  <c:v>4.0208607592493202</c:v>
                </c:pt>
                <c:pt idx="2">
                  <c:v>4.9804681756003433</c:v>
                </c:pt>
                <c:pt idx="4">
                  <c:v>6.0075115825889993</c:v>
                </c:pt>
                <c:pt idx="5">
                  <c:v>8.5302012734354555</c:v>
                </c:pt>
                <c:pt idx="7">
                  <c:v>1.718341581215626</c:v>
                </c:pt>
                <c:pt idx="8">
                  <c:v>1.3264173711044038</c:v>
                </c:pt>
                <c:pt idx="10">
                  <c:v>0.80560690206360508</c:v>
                </c:pt>
                <c:pt idx="11">
                  <c:v>1.0159441677883745</c:v>
                </c:pt>
                <c:pt idx="13">
                  <c:v>1.7680571221304153</c:v>
                </c:pt>
                <c:pt idx="14">
                  <c:v>1.7755995436689573</c:v>
                </c:pt>
                <c:pt idx="16" formatCode="0.0">
                  <c:v>0.40250462479677207</c:v>
                </c:pt>
                <c:pt idx="17">
                  <c:v>0.88088774386145929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03C-4398-8133-5529902699D8}"/>
            </c:ext>
          </c:extLst>
        </c:ser>
        <c:ser>
          <c:idx val="5"/>
          <c:order val="5"/>
          <c:tx>
            <c:strRef>
              <c:f>Dati!$H$915</c:f>
              <c:strCache>
                <c:ptCount val="1"/>
                <c:pt idx="0">
                  <c:v>Vairākas reizes nedēļā, bet ne katru dienu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dLbl>
              <c:idx val="7"/>
              <c:layout>
                <c:manualLayout>
                  <c:x val="0"/>
                  <c:y val="3.47039246544374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26-4E4D-8F62-2439024FC459}"/>
                </c:ext>
              </c:extLst>
            </c:dLbl>
            <c:dLbl>
              <c:idx val="8"/>
              <c:layout>
                <c:manualLayout>
                  <c:x val="-1.0885292793784494E-16"/>
                  <c:y val="-3.737345732016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26-4E4D-8F62-2439024FC459}"/>
                </c:ext>
              </c:extLst>
            </c:dLbl>
            <c:dLbl>
              <c:idx val="10"/>
              <c:layout>
                <c:manualLayout>
                  <c:x val="4.4531257670246153E-3"/>
                  <c:y val="3.203481238755644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26-4E4D-8F62-2439024FC459}"/>
                </c:ext>
              </c:extLst>
            </c:dLbl>
            <c:dLbl>
              <c:idx val="11"/>
              <c:layout>
                <c:manualLayout>
                  <c:x val="-1.0885292793784494E-16"/>
                  <c:y val="-3.203439198871144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26-4E4D-8F62-2439024FC459}"/>
                </c:ext>
              </c:extLst>
            </c:dLbl>
            <c:dLbl>
              <c:idx val="13"/>
              <c:layout>
                <c:manualLayout>
                  <c:x val="3.802831966535622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26-4E4D-8F62-2439024FC459}"/>
                </c:ext>
              </c:extLst>
            </c:dLbl>
            <c:dLbl>
              <c:idx val="14"/>
              <c:layout>
                <c:manualLayout>
                  <c:x val="2.908315561218986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26-4E4D-8F62-2439024FC459}"/>
                </c:ext>
              </c:extLst>
            </c:dLbl>
            <c:dLbl>
              <c:idx val="16"/>
              <c:layout>
                <c:manualLayout>
                  <c:x val="3.4067022395825937E-2"/>
                  <c:y val="6.246739982571595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94-4FAE-9958-48251BB30B3E}"/>
                </c:ext>
              </c:extLst>
            </c:dLbl>
            <c:dLbl>
              <c:idx val="17"/>
              <c:layout>
                <c:manualLayout>
                  <c:x val="4.269498759873195E-2"/>
                  <c:y val="4.1644933217143969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126-4E4D-8F62-2439024FC4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Dati!$B$916:$B$933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Dati!$H$916:$H$933</c:f>
              <c:numCache>
                <c:formatCode>0</c:formatCode>
                <c:ptCount val="18"/>
                <c:pt idx="1">
                  <c:v>5.8404649218534637</c:v>
                </c:pt>
                <c:pt idx="2">
                  <c:v>6.4271395498789996</c:v>
                </c:pt>
                <c:pt idx="4">
                  <c:v>6.8198997363162892</c:v>
                </c:pt>
                <c:pt idx="5">
                  <c:v>7.7118507401030865</c:v>
                </c:pt>
                <c:pt idx="7">
                  <c:v>1.5183882390306327</c:v>
                </c:pt>
                <c:pt idx="8">
                  <c:v>1.391507297631313</c:v>
                </c:pt>
                <c:pt idx="10">
                  <c:v>1.2813124430915159</c:v>
                </c:pt>
                <c:pt idx="11">
                  <c:v>2.0999233057682547</c:v>
                </c:pt>
                <c:pt idx="13" formatCode="0.0">
                  <c:v>0.45878470437463936</c:v>
                </c:pt>
                <c:pt idx="14">
                  <c:v>1.0015804150996233</c:v>
                </c:pt>
                <c:pt idx="16">
                  <c:v>0.85415165207579613</c:v>
                </c:pt>
                <c:pt idx="17" formatCode="0.0">
                  <c:v>0.17459564283966675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03C-4398-8133-5529902699D8}"/>
            </c:ext>
          </c:extLst>
        </c:ser>
        <c:ser>
          <c:idx val="6"/>
          <c:order val="6"/>
          <c:tx>
            <c:strRef>
              <c:f>Dati!$I$915</c:f>
              <c:strCache>
                <c:ptCount val="1"/>
                <c:pt idx="0">
                  <c:v>Reizi dienā vai biežāk</c:v>
                </c:pt>
              </c:strCache>
            </c:strRef>
          </c:tx>
          <c:spPr>
            <a:solidFill>
              <a:srgbClr val="66180B"/>
            </a:solidFill>
          </c:spPr>
          <c:invertIfNegative val="0"/>
          <c:dLbls>
            <c:dLbl>
              <c:idx val="13"/>
              <c:layout>
                <c:manualLayout>
                  <c:x val="5.6869909017131862E-2"/>
                  <c:y val="4.1644933226840188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26-4E4D-8F62-2439024FC459}"/>
                </c:ext>
              </c:extLst>
            </c:dLbl>
            <c:dLbl>
              <c:idx val="14"/>
              <c:layout>
                <c:manualLayout>
                  <c:x val="4.1578756126727193E-2"/>
                  <c:y val="6.2467399825715957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AD-44E5-BEB5-4630A1759AB1}"/>
                </c:ext>
              </c:extLst>
            </c:dLbl>
            <c:dLbl>
              <c:idx val="16"/>
              <c:layout>
                <c:manualLayout>
                  <c:x val="4.3465519266700635E-2"/>
                  <c:y val="4.1644933226840188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126-4E4D-8F62-2439024FC459}"/>
                </c:ext>
              </c:extLst>
            </c:dLbl>
            <c:dLbl>
              <c:idx val="17"/>
              <c:layout>
                <c:manualLayout>
                  <c:x val="6.2541598818562819E-2"/>
                  <c:y val="2.0822466627964417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94-4FAE-9958-48251BB30B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Dati!$B$916:$B$933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Dati!$I$916:$I$933</c:f>
              <c:numCache>
                <c:formatCode>0</c:formatCode>
                <c:ptCount val="18"/>
                <c:pt idx="1">
                  <c:v>62.727528692131131</c:v>
                </c:pt>
                <c:pt idx="2">
                  <c:v>52.939761442243899</c:v>
                </c:pt>
                <c:pt idx="4">
                  <c:v>10.438751326665299</c:v>
                </c:pt>
                <c:pt idx="5">
                  <c:v>9.4217741053191784</c:v>
                </c:pt>
                <c:pt idx="7">
                  <c:v>5.421624770163624</c:v>
                </c:pt>
                <c:pt idx="8">
                  <c:v>4.4702634468486231</c:v>
                </c:pt>
                <c:pt idx="10">
                  <c:v>5.2489050926415253</c:v>
                </c:pt>
                <c:pt idx="11">
                  <c:v>8.2412170011799191</c:v>
                </c:pt>
                <c:pt idx="13">
                  <c:v>1.4208903520444489</c:v>
                </c:pt>
                <c:pt idx="14">
                  <c:v>1.1961068024878456</c:v>
                </c:pt>
                <c:pt idx="16">
                  <c:v>0.8708085918699654</c:v>
                </c:pt>
                <c:pt idx="17">
                  <c:v>1.425170386943224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03C-4398-8133-5529902699D8}"/>
            </c:ext>
          </c:extLst>
        </c:ser>
        <c:ser>
          <c:idx val="7"/>
          <c:order val="7"/>
          <c:tx>
            <c:strRef>
              <c:f>Dati!$J$915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cat>
            <c:strRef>
              <c:f>Dati!$B$916:$B$933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Dati!$J$916:$J$933</c:f>
              <c:numCache>
                <c:formatCode>0</c:formatCode>
                <c:ptCount val="18"/>
                <c:pt idx="1">
                  <c:v>4.9999999999999947</c:v>
                </c:pt>
                <c:pt idx="2">
                  <c:v>11.041599702789295</c:v>
                </c:pt>
                <c:pt idx="3">
                  <c:v>83.37842274283507</c:v>
                </c:pt>
                <c:pt idx="4">
                  <c:v>52.789954582709591</c:v>
                </c:pt>
                <c:pt idx="5">
                  <c:v>45.64254355318235</c:v>
                </c:pt>
                <c:pt idx="6">
                  <c:v>83.37842274283507</c:v>
                </c:pt>
                <c:pt idx="7">
                  <c:v>69.480416093839736</c:v>
                </c:pt>
                <c:pt idx="8">
                  <c:v>68.336078029299159</c:v>
                </c:pt>
                <c:pt idx="9">
                  <c:v>83.37842274283507</c:v>
                </c:pt>
                <c:pt idx="10">
                  <c:v>73.70814179798117</c:v>
                </c:pt>
                <c:pt idx="11">
                  <c:v>67.077970259688186</c:v>
                </c:pt>
                <c:pt idx="12">
                  <c:v>83.37842274283507</c:v>
                </c:pt>
                <c:pt idx="13">
                  <c:v>75.106953407704239</c:v>
                </c:pt>
                <c:pt idx="14">
                  <c:v>70.084908433559718</c:v>
                </c:pt>
                <c:pt idx="15">
                  <c:v>83.37842274283507</c:v>
                </c:pt>
                <c:pt idx="16">
                  <c:v>79.980578665476003</c:v>
                </c:pt>
                <c:pt idx="17">
                  <c:v>80.028709790875268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03C-4398-8133-5529902699D8}"/>
            </c:ext>
          </c:extLst>
        </c:ser>
        <c:ser>
          <c:idx val="8"/>
          <c:order val="8"/>
          <c:tx>
            <c:strRef>
              <c:f>Dati!$K$915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03C-4398-8133-5529902699D8}"/>
                </c:ext>
              </c:extLst>
            </c:dLbl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03C-4398-8133-5529902699D8}"/>
                </c:ext>
              </c:extLst>
            </c:dLbl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03C-4398-8133-5529902699D8}"/>
                </c:ext>
              </c:extLst>
            </c:dLbl>
            <c:dLbl>
              <c:idx val="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03C-4398-8133-5529902699D8}"/>
                </c:ext>
              </c:extLst>
            </c:dLbl>
            <c:dLbl>
              <c:idx val="5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03C-4398-8133-5529902699D8}"/>
                </c:ext>
              </c:extLst>
            </c:dLbl>
            <c:dLbl>
              <c:idx val="6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03C-4398-8133-5529902699D8}"/>
                </c:ext>
              </c:extLst>
            </c:dLbl>
            <c:dLbl>
              <c:idx val="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26-4E4D-8F62-2439024FC459}"/>
                </c:ext>
              </c:extLst>
            </c:dLbl>
            <c:dLbl>
              <c:idx val="1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0C-44F1-AF01-AF059EDAE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Dati!$B$916:$B$933</c:f>
              <c:strCache>
                <c:ptCount val="18"/>
                <c:pt idx="0">
                  <c:v>Cigaretes</c:v>
                </c:pt>
                <c:pt idx="1">
                  <c:v>06.2023.</c:v>
                </c:pt>
                <c:pt idx="2">
                  <c:v>01.2022.</c:v>
                </c:pt>
                <c:pt idx="3">
                  <c:v>E-cigaretes (elektroniskās cigaretes, salti, veips)</c:v>
                </c:pt>
                <c:pt idx="4">
                  <c:v>06.2023.</c:v>
                </c:pt>
                <c:pt idx="5">
                  <c:v>01.2022.</c:v>
                </c:pt>
                <c:pt idx="6">
                  <c:v>Smēķējamā tabaka (uztinamās cigaretes, pīpju tabaka)</c:v>
                </c:pt>
                <c:pt idx="7">
                  <c:v>06.2023.</c:v>
                </c:pt>
                <c:pt idx="8">
                  <c:v>01.2022.</c:v>
                </c:pt>
                <c:pt idx="9">
                  <c:v>Karsējamā tabaka*</c:v>
                </c:pt>
                <c:pt idx="10">
                  <c:v>06.2023.</c:v>
                </c:pt>
                <c:pt idx="11">
                  <c:v>01.2022.</c:v>
                </c:pt>
                <c:pt idx="12">
                  <c:v>Cigarillas</c:v>
                </c:pt>
                <c:pt idx="13">
                  <c:v>06.2023.</c:v>
                </c:pt>
                <c:pt idx="14">
                  <c:v>01.2022.</c:v>
                </c:pt>
                <c:pt idx="15">
                  <c:v>Beztabakas nikotīna spilventiņi</c:v>
                </c:pt>
                <c:pt idx="16">
                  <c:v>06.2023.</c:v>
                </c:pt>
                <c:pt idx="17">
                  <c:v>01.2022.</c:v>
                </c:pt>
              </c:strCache>
            </c:strRef>
          </c:cat>
          <c:val>
            <c:numRef>
              <c:f>Dati!$K$916:$K$933</c:f>
              <c:numCache>
                <c:formatCode>0</c:formatCode>
                <c:ptCount val="18"/>
                <c:pt idx="1">
                  <c:v>1.8267936624094654</c:v>
                </c:pt>
                <c:pt idx="2" formatCode="0.0">
                  <c:v>0.19458704552755404</c:v>
                </c:pt>
                <c:pt idx="4">
                  <c:v>8.4461946966885328</c:v>
                </c:pt>
                <c:pt idx="5">
                  <c:v>1.696408833423517</c:v>
                </c:pt>
                <c:pt idx="7">
                  <c:v>10.3833270474485</c:v>
                </c:pt>
                <c:pt idx="8">
                  <c:v>1.9621768302759315</c:v>
                </c:pt>
                <c:pt idx="10">
                  <c:v>11.212901271964107</c:v>
                </c:pt>
                <c:pt idx="11">
                  <c:v>2.5790219786023645</c:v>
                </c:pt>
                <c:pt idx="13">
                  <c:v>11.185185433821541</c:v>
                </c:pt>
                <c:pt idx="14">
                  <c:v>3.1848377442379219</c:v>
                </c:pt>
                <c:pt idx="16">
                  <c:v>11.88710652099209</c:v>
                </c:pt>
                <c:pt idx="17">
                  <c:v>2.3440047689958936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503C-4398-8133-552990269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46202056"/>
        <c:axId val="646209896"/>
      </c:barChart>
      <c:catAx>
        <c:axId val="646202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209896"/>
        <c:crossesAt val="99.3"/>
        <c:auto val="1"/>
        <c:lblAlgn val="ctr"/>
        <c:lblOffset val="100"/>
        <c:tickLblSkip val="1"/>
        <c:tickMarkSkip val="1"/>
        <c:noMultiLvlLbl val="0"/>
      </c:catAx>
      <c:valAx>
        <c:axId val="646209896"/>
        <c:scaling>
          <c:orientation val="minMax"/>
          <c:max val="21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202056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6057189542483656"/>
          <c:y val="2.2025780111019824E-2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856434142915232"/>
          <c:y val="3.8308859409452854E-2"/>
          <c:w val="0.5975622549019608"/>
          <c:h val="0.9431775318923841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Dati!$C$1021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Dati!$B$1022:$B$1055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Dati!$C$1022:$C$1055</c:f>
              <c:numCache>
                <c:formatCode>0</c:formatCode>
                <c:ptCount val="34"/>
                <c:pt idx="0">
                  <c:v>27.410397843064867</c:v>
                </c:pt>
                <c:pt idx="1">
                  <c:v>47.205181437820364</c:v>
                </c:pt>
                <c:pt idx="2">
                  <c:v>31.625043997997246</c:v>
                </c:pt>
                <c:pt idx="3">
                  <c:v>20.72282291657956</c:v>
                </c:pt>
                <c:pt idx="4">
                  <c:v>47.205181437820364</c:v>
                </c:pt>
                <c:pt idx="5">
                  <c:v>5</c:v>
                </c:pt>
                <c:pt idx="6">
                  <c:v>19.664380529133759</c:v>
                </c:pt>
                <c:pt idx="7">
                  <c:v>26.776599555828287</c:v>
                </c:pt>
                <c:pt idx="8">
                  <c:v>30.456861741210218</c:v>
                </c:pt>
                <c:pt idx="9">
                  <c:v>39.63482048347656</c:v>
                </c:pt>
                <c:pt idx="10">
                  <c:v>42.876009320581055</c:v>
                </c:pt>
                <c:pt idx="11">
                  <c:v>47.205181437820364</c:v>
                </c:pt>
                <c:pt idx="12">
                  <c:v>24.649620909163406</c:v>
                </c:pt>
                <c:pt idx="13">
                  <c:v>31.412895847733012</c:v>
                </c:pt>
                <c:pt idx="14">
                  <c:v>47.205181437820364</c:v>
                </c:pt>
                <c:pt idx="15">
                  <c:v>33.493735322558706</c:v>
                </c:pt>
                <c:pt idx="16">
                  <c:v>27.342381407869674</c:v>
                </c:pt>
                <c:pt idx="17">
                  <c:v>24.938422281268604</c:v>
                </c:pt>
                <c:pt idx="18">
                  <c:v>47.205181437820364</c:v>
                </c:pt>
                <c:pt idx="19">
                  <c:v>34.441493492296196</c:v>
                </c:pt>
                <c:pt idx="20">
                  <c:v>36.124077246717256</c:v>
                </c:pt>
                <c:pt idx="21">
                  <c:v>30.832330544379918</c:v>
                </c:pt>
                <c:pt idx="22">
                  <c:v>26.543952013086887</c:v>
                </c:pt>
                <c:pt idx="23">
                  <c:v>14.609486292509988</c:v>
                </c:pt>
                <c:pt idx="24">
                  <c:v>47.205181437820364</c:v>
                </c:pt>
                <c:pt idx="25">
                  <c:v>21.787445407884018</c:v>
                </c:pt>
                <c:pt idx="26">
                  <c:v>30.670457182649518</c:v>
                </c:pt>
                <c:pt idx="27">
                  <c:v>33.282106234954796</c:v>
                </c:pt>
                <c:pt idx="28">
                  <c:v>26.142759099827501</c:v>
                </c:pt>
                <c:pt idx="29">
                  <c:v>32.739574608989777</c:v>
                </c:pt>
                <c:pt idx="30">
                  <c:v>47.205181437820364</c:v>
                </c:pt>
                <c:pt idx="31">
                  <c:v>21.787445407884018</c:v>
                </c:pt>
                <c:pt idx="32">
                  <c:v>28.668456340458889</c:v>
                </c:pt>
                <c:pt idx="33">
                  <c:v>33.168650535481994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0E-45A1-BF40-AEC8A7B4AFFB}"/>
            </c:ext>
          </c:extLst>
        </c:ser>
        <c:ser>
          <c:idx val="1"/>
          <c:order val="1"/>
          <c:tx>
            <c:strRef>
              <c:f>Dati!$D$1021</c:f>
              <c:strCache>
                <c:ptCount val="1"/>
                <c:pt idx="0">
                  <c:v>Nekad nav lietojis/-usi</c:v>
                </c:pt>
              </c:strCache>
            </c:strRef>
          </c:tx>
          <c:spPr>
            <a:solidFill>
              <a:srgbClr val="23621F"/>
            </a:solidFill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40-4132-93E1-F3F182CEF64D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0E-45A1-BF40-AEC8A7B4AFFB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0E-45A1-BF40-AEC8A7B4AFFB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0E-45A1-BF40-AEC8A7B4AFFB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40-4132-93E1-F3F182CEF64D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D4-4380-8B6F-D2748CFDB9E1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D4-4380-8B6F-D2748CFDB9E1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40-4132-93E1-F3F182CEF64D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D4-4380-8B6F-D2748CFDB9E1}"/>
                </c:ext>
              </c:extLst>
            </c:dLbl>
            <c:dLbl>
              <c:idx val="2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D4-4380-8B6F-D2748CFDB9E1}"/>
                </c:ext>
              </c:extLst>
            </c:dLbl>
            <c:dLbl>
              <c:idx val="3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40-4132-93E1-F3F182CEF6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Dati!$B$1022:$B$1055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Dati!$D$1022:$D$1055</c:f>
              <c:numCache>
                <c:formatCode>General</c:formatCode>
                <c:ptCount val="34"/>
                <c:pt idx="0" formatCode="0">
                  <c:v>3.2810490735083802</c:v>
                </c:pt>
                <c:pt idx="2" formatCode="0">
                  <c:v>2.2383415354331269</c:v>
                </c:pt>
                <c:pt idx="3" formatCode="0">
                  <c:v>4.9355615832071207</c:v>
                </c:pt>
                <c:pt idx="5" formatCode="0">
                  <c:v>11.902692324471978</c:v>
                </c:pt>
                <c:pt idx="6" formatCode="0">
                  <c:v>4.2886894349057467</c:v>
                </c:pt>
                <c:pt idx="7" formatCode="0">
                  <c:v>3.1039711185707022</c:v>
                </c:pt>
                <c:pt idx="8" formatCode="0">
                  <c:v>0.70322118450710391</c:v>
                </c:pt>
                <c:pt idx="9" formatCode="0">
                  <c:v>0.83493952900583945</c:v>
                </c:pt>
                <c:pt idx="10" formatCode="0">
                  <c:v>1.3746848849358972</c:v>
                </c:pt>
                <c:pt idx="12" formatCode="0">
                  <c:v>3.6847188586499047</c:v>
                </c:pt>
                <c:pt idx="13" formatCode="0">
                  <c:v>2.7000064150924472</c:v>
                </c:pt>
                <c:pt idx="15" formatCode="0">
                  <c:v>2.9219942644470343</c:v>
                </c:pt>
                <c:pt idx="16" formatCode="0">
                  <c:v>3.0478696338661742</c:v>
                </c:pt>
                <c:pt idx="17" formatCode="0">
                  <c:v>4.2974689328899283</c:v>
                </c:pt>
                <c:pt idx="19" formatCode="0">
                  <c:v>1.956292724652547</c:v>
                </c:pt>
                <c:pt idx="20" formatCode="0">
                  <c:v>1.4354232013558668</c:v>
                </c:pt>
                <c:pt idx="21" formatCode="0">
                  <c:v>0</c:v>
                </c:pt>
                <c:pt idx="22" formatCode="0">
                  <c:v>2.0162949761891364</c:v>
                </c:pt>
                <c:pt idx="23" formatCode="0">
                  <c:v>7.8810567974928576</c:v>
                </c:pt>
                <c:pt idx="25" formatCode="0">
                  <c:v>4.1931984837638749</c:v>
                </c:pt>
                <c:pt idx="26" formatCode="0">
                  <c:v>1.4443006766605972</c:v>
                </c:pt>
                <c:pt idx="27" formatCode="0">
                  <c:v>3.4075874233057029</c:v>
                </c:pt>
                <c:pt idx="28" formatCode="0">
                  <c:v>6.0355513163977053</c:v>
                </c:pt>
                <c:pt idx="29" formatCode="0">
                  <c:v>1.2615886679215984</c:v>
                </c:pt>
                <c:pt idx="31" formatCode="0">
                  <c:v>4.1931984837638749</c:v>
                </c:pt>
                <c:pt idx="32" formatCode="0">
                  <c:v>3.3903783044500435</c:v>
                </c:pt>
                <c:pt idx="33" formatCode="0">
                  <c:v>1.9075513763391994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0E-45A1-BF40-AEC8A7B4AFFB}"/>
            </c:ext>
          </c:extLst>
        </c:ser>
        <c:ser>
          <c:idx val="2"/>
          <c:order val="2"/>
          <c:tx>
            <c:strRef>
              <c:f>Dati!$E$1021</c:f>
              <c:strCache>
                <c:ptCount val="1"/>
                <c:pt idx="0">
                  <c:v>Agrāk lietoja, bet tagad vairs ne</c:v>
                </c:pt>
              </c:strCache>
            </c:strRef>
          </c:tx>
          <c:spPr>
            <a:solidFill>
              <a:srgbClr val="74D8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Dati!$B$1022:$B$1055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Dati!$E$1022:$E$1055</c:f>
              <c:numCache>
                <c:formatCode>General</c:formatCode>
                <c:ptCount val="34"/>
                <c:pt idx="0" formatCode="0">
                  <c:v>16.51373452124712</c:v>
                </c:pt>
                <c:pt idx="2" formatCode="0">
                  <c:v>13.34179590438999</c:v>
                </c:pt>
                <c:pt idx="3" formatCode="0">
                  <c:v>21.546796938033687</c:v>
                </c:pt>
                <c:pt idx="5" formatCode="0">
                  <c:v>30.302489113348386</c:v>
                </c:pt>
                <c:pt idx="6" formatCode="0">
                  <c:v>23.252111473780857</c:v>
                </c:pt>
                <c:pt idx="7" formatCode="0">
                  <c:v>17.324610763421372</c:v>
                </c:pt>
                <c:pt idx="8" formatCode="0">
                  <c:v>16.045098512103039</c:v>
                </c:pt>
                <c:pt idx="9" formatCode="0">
                  <c:v>6.7354214253379654</c:v>
                </c:pt>
                <c:pt idx="10" formatCode="0">
                  <c:v>2.9544872323034164</c:v>
                </c:pt>
                <c:pt idx="12" formatCode="0">
                  <c:v>18.870841670007056</c:v>
                </c:pt>
                <c:pt idx="13" formatCode="0">
                  <c:v>13.092279174994907</c:v>
                </c:pt>
                <c:pt idx="15" formatCode="0">
                  <c:v>10.789451850814618</c:v>
                </c:pt>
                <c:pt idx="16" formatCode="0">
                  <c:v>16.814930396084513</c:v>
                </c:pt>
                <c:pt idx="17" formatCode="0">
                  <c:v>17.969290223661833</c:v>
                </c:pt>
                <c:pt idx="19" formatCode="0">
                  <c:v>10.807395220871618</c:v>
                </c:pt>
                <c:pt idx="20" formatCode="0">
                  <c:v>9.6456809897472429</c:v>
                </c:pt>
                <c:pt idx="21" formatCode="0">
                  <c:v>16.372850893440447</c:v>
                </c:pt>
                <c:pt idx="22" formatCode="0">
                  <c:v>18.64493444854434</c:v>
                </c:pt>
                <c:pt idx="23" formatCode="0">
                  <c:v>24.714638347817516</c:v>
                </c:pt>
                <c:pt idx="25" formatCode="0">
                  <c:v>21.224537546172474</c:v>
                </c:pt>
                <c:pt idx="26" formatCode="0">
                  <c:v>15.090423578510251</c:v>
                </c:pt>
                <c:pt idx="27" formatCode="0">
                  <c:v>10.515487779559866</c:v>
                </c:pt>
                <c:pt idx="28" formatCode="0">
                  <c:v>15.026871021595156</c:v>
                </c:pt>
                <c:pt idx="29" formatCode="0">
                  <c:v>13.204018160908989</c:v>
                </c:pt>
                <c:pt idx="31" formatCode="0">
                  <c:v>21.224537546172474</c:v>
                </c:pt>
                <c:pt idx="32" formatCode="0">
                  <c:v>15.146346792911432</c:v>
                </c:pt>
                <c:pt idx="33" formatCode="0">
                  <c:v>12.128979525999169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A0E-45A1-BF40-AEC8A7B4AFFB}"/>
            </c:ext>
          </c:extLst>
        </c:ser>
        <c:ser>
          <c:idx val="3"/>
          <c:order val="3"/>
          <c:tx>
            <c:strRef>
              <c:f>Dati!$F$1021</c:f>
              <c:strCache>
                <c:ptCount val="1"/>
                <c:pt idx="0">
                  <c:v>Retāk nekā reizi mēnesī</c:v>
                </c:pt>
              </c:strCache>
            </c:strRef>
          </c:tx>
          <c:spPr>
            <a:solidFill>
              <a:srgbClr val="F9D2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Dati!$B$1022:$B$1055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Dati!$F$1022:$F$1055</c:f>
              <c:numCache>
                <c:formatCode>General</c:formatCode>
                <c:ptCount val="34"/>
                <c:pt idx="0" formatCode="0">
                  <c:v>5.7895683696011613</c:v>
                </c:pt>
                <c:pt idx="2" formatCode="0">
                  <c:v>5.2658735405520689</c:v>
                </c:pt>
                <c:pt idx="3" formatCode="0">
                  <c:v>6.6205392931696867</c:v>
                </c:pt>
                <c:pt idx="5" formatCode="0">
                  <c:v>11.984744582226151</c:v>
                </c:pt>
                <c:pt idx="6" formatCode="0">
                  <c:v>7.3974165501490008</c:v>
                </c:pt>
                <c:pt idx="7" formatCode="0">
                  <c:v>2.9989095004966608</c:v>
                </c:pt>
                <c:pt idx="8" formatCode="0">
                  <c:v>6.2169636368502665</c:v>
                </c:pt>
                <c:pt idx="9" formatCode="0">
                  <c:v>5.1195218353020762</c:v>
                </c:pt>
                <c:pt idx="10" formatCode="0">
                  <c:v>2.8348681782671306</c:v>
                </c:pt>
                <c:pt idx="12" formatCode="0">
                  <c:v>5.5733358411129545</c:v>
                </c:pt>
                <c:pt idx="13" formatCode="0">
                  <c:v>6.1825155431916787</c:v>
                </c:pt>
                <c:pt idx="15" formatCode="0">
                  <c:v>3.524752213092667</c:v>
                </c:pt>
                <c:pt idx="16" formatCode="0">
                  <c:v>5.0306584039953171</c:v>
                </c:pt>
                <c:pt idx="17" formatCode="0">
                  <c:v>9.5880645758482821</c:v>
                </c:pt>
                <c:pt idx="19" formatCode="0">
                  <c:v>4.4589840664767966</c:v>
                </c:pt>
                <c:pt idx="20" formatCode="0">
                  <c:v>3.4891308359384863</c:v>
                </c:pt>
                <c:pt idx="21" formatCode="0">
                  <c:v>2.3172245462597596</c:v>
                </c:pt>
                <c:pt idx="22" formatCode="0">
                  <c:v>6.6942233997362592</c:v>
                </c:pt>
                <c:pt idx="23" formatCode="0">
                  <c:v>11.003583857728758</c:v>
                </c:pt>
                <c:pt idx="25" formatCode="0">
                  <c:v>5.118685256434258</c:v>
                </c:pt>
                <c:pt idx="26" formatCode="0">
                  <c:v>6.5928388163306622</c:v>
                </c:pt>
                <c:pt idx="27" formatCode="0">
                  <c:v>4.8152978888327951</c:v>
                </c:pt>
                <c:pt idx="28" formatCode="0">
                  <c:v>7.1066006173726484</c:v>
                </c:pt>
                <c:pt idx="29" formatCode="0">
                  <c:v>5.3882270770449541</c:v>
                </c:pt>
                <c:pt idx="31" formatCode="0">
                  <c:v>5.118685256434258</c:v>
                </c:pt>
                <c:pt idx="32" formatCode="0">
                  <c:v>7.257941983144665</c:v>
                </c:pt>
                <c:pt idx="33" formatCode="0">
                  <c:v>4.6283802731623069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0E-45A1-BF40-AEC8A7B4AFFB}"/>
            </c:ext>
          </c:extLst>
        </c:ser>
        <c:ser>
          <c:idx val="4"/>
          <c:order val="4"/>
          <c:tx>
            <c:strRef>
              <c:f>Dati!$G$1021</c:f>
              <c:strCache>
                <c:ptCount val="1"/>
                <c:pt idx="0">
                  <c:v>Vismaz reizi mēnesī</c:v>
                </c:pt>
              </c:strCache>
            </c:strRef>
          </c:tx>
          <c:spPr>
            <a:solidFill>
              <a:srgbClr val="F4A69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Dati!$B$1022:$B$1055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Dati!$G$1022:$G$1055</c:f>
              <c:numCache>
                <c:formatCode>General</c:formatCode>
                <c:ptCount val="34"/>
                <c:pt idx="0" formatCode="0">
                  <c:v>4.0208607592493202</c:v>
                </c:pt>
                <c:pt idx="2" formatCode="0">
                  <c:v>3.224454989616389</c:v>
                </c:pt>
                <c:pt idx="3" formatCode="0">
                  <c:v>5.2845548062744596</c:v>
                </c:pt>
                <c:pt idx="5" formatCode="0">
                  <c:v>11.826070615316342</c:v>
                </c:pt>
                <c:pt idx="6" formatCode="0">
                  <c:v>4.7878729522867074</c:v>
                </c:pt>
                <c:pt idx="7" formatCode="0">
                  <c:v>2.336270470269235</c:v>
                </c:pt>
                <c:pt idx="8" formatCode="0">
                  <c:v>2.7986491968722227</c:v>
                </c:pt>
                <c:pt idx="9" formatCode="0">
                  <c:v>3.4365803574938933</c:v>
                </c:pt>
                <c:pt idx="10" formatCode="0">
                  <c:v>1.3953502329057996</c:v>
                </c:pt>
                <c:pt idx="12" formatCode="0">
                  <c:v>3.7677486808767813</c:v>
                </c:pt>
                <c:pt idx="13" formatCode="0">
                  <c:v>4.4509901790696933</c:v>
                </c:pt>
                <c:pt idx="15" formatCode="0">
                  <c:v>4.5880148929735167</c:v>
                </c:pt>
                <c:pt idx="16" formatCode="0">
                  <c:v>3.5752181714272719</c:v>
                </c:pt>
                <c:pt idx="17" formatCode="0">
                  <c:v>5.4026612669782486</c:v>
                </c:pt>
                <c:pt idx="19" formatCode="0">
                  <c:v>4.5283854007150088</c:v>
                </c:pt>
                <c:pt idx="20" formatCode="0">
                  <c:v>4.3271602475960922</c:v>
                </c:pt>
                <c:pt idx="21" formatCode="0">
                  <c:v>3.3503397967346107</c:v>
                </c:pt>
                <c:pt idx="22" formatCode="0">
                  <c:v>5.5972355598492438</c:v>
                </c:pt>
                <c:pt idx="23" formatCode="0">
                  <c:v>4.1620482093063238</c:v>
                </c:pt>
                <c:pt idx="25" formatCode="0">
                  <c:v>4.8396183500947743</c:v>
                </c:pt>
                <c:pt idx="26" formatCode="0">
                  <c:v>3.4028659490786297</c:v>
                </c:pt>
                <c:pt idx="27" formatCode="0">
                  <c:v>5.5816164418211311</c:v>
                </c:pt>
                <c:pt idx="28" formatCode="0">
                  <c:v>4.0023599856291803</c:v>
                </c:pt>
                <c:pt idx="29" formatCode="0">
                  <c:v>1.1202897926266782</c:v>
                </c:pt>
                <c:pt idx="31" formatCode="0">
                  <c:v>4.8396183500947743</c:v>
                </c:pt>
                <c:pt idx="32" formatCode="0">
                  <c:v>3.6189575894892982</c:v>
                </c:pt>
                <c:pt idx="33" formatCode="0">
                  <c:v>3.4890431801629069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0E-45A1-BF40-AEC8A7B4AFFB}"/>
            </c:ext>
          </c:extLst>
        </c:ser>
        <c:ser>
          <c:idx val="5"/>
          <c:order val="5"/>
          <c:tx>
            <c:strRef>
              <c:f>Dati!$H$1021</c:f>
              <c:strCache>
                <c:ptCount val="1"/>
                <c:pt idx="0">
                  <c:v>Vairākas reizes nedēļā, bet ne katru dienu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Dati!$B$1022:$B$1055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Dati!$H$1022:$H$1055</c:f>
              <c:numCache>
                <c:formatCode>General</c:formatCode>
                <c:ptCount val="34"/>
                <c:pt idx="0" formatCode="0">
                  <c:v>5.8404649218534637</c:v>
                </c:pt>
                <c:pt idx="2" formatCode="0">
                  <c:v>5.7661371594444386</c:v>
                </c:pt>
                <c:pt idx="3" formatCode="0">
                  <c:v>5.9584042367937249</c:v>
                </c:pt>
                <c:pt idx="5" formatCode="0">
                  <c:v>4.6290508132618715</c:v>
                </c:pt>
                <c:pt idx="6" formatCode="0">
                  <c:v>5.6724373741834988</c:v>
                </c:pt>
                <c:pt idx="7" formatCode="0">
                  <c:v>7.097680156596172</c:v>
                </c:pt>
                <c:pt idx="8" formatCode="0">
                  <c:v>4.8312113202239679</c:v>
                </c:pt>
                <c:pt idx="9" formatCode="0">
                  <c:v>7.1416100281896631</c:v>
                </c:pt>
                <c:pt idx="10" formatCode="0">
                  <c:v>4.2124723823867969</c:v>
                </c:pt>
                <c:pt idx="12" formatCode="0">
                  <c:v>4.5698632390659801</c:v>
                </c:pt>
                <c:pt idx="13" formatCode="0">
                  <c:v>7.5075015536086545</c:v>
                </c:pt>
                <c:pt idx="15" formatCode="0">
                  <c:v>4.5073715449355056</c:v>
                </c:pt>
                <c:pt idx="16" formatCode="0">
                  <c:v>5.5692948418217236</c:v>
                </c:pt>
                <c:pt idx="17" formatCode="0">
                  <c:v>7.4320841740463495</c:v>
                </c:pt>
                <c:pt idx="19" formatCode="0">
                  <c:v>4.2924061543706751</c:v>
                </c:pt>
                <c:pt idx="20" formatCode="0">
                  <c:v>4.4171733539632614</c:v>
                </c:pt>
                <c:pt idx="21" formatCode="0">
                  <c:v>6.7621157282606372</c:v>
                </c:pt>
                <c:pt idx="22" formatCode="0">
                  <c:v>6.3991335156282343</c:v>
                </c:pt>
                <c:pt idx="23" formatCode="0">
                  <c:v>4.3125731315512015</c:v>
                </c:pt>
                <c:pt idx="25" formatCode="0">
                  <c:v>6.8371607351796415</c:v>
                </c:pt>
                <c:pt idx="26" formatCode="0">
                  <c:v>4.0893960118331778</c:v>
                </c:pt>
                <c:pt idx="27" formatCode="0">
                  <c:v>7.154986471216783</c:v>
                </c:pt>
                <c:pt idx="28" formatCode="0">
                  <c:v>4.230983893099161</c:v>
                </c:pt>
                <c:pt idx="29" formatCode="0">
                  <c:v>7.5693994233144775</c:v>
                </c:pt>
                <c:pt idx="31" formatCode="0">
                  <c:v>6.8371607351796415</c:v>
                </c:pt>
                <c:pt idx="32" formatCode="0">
                  <c:v>5.3542230472183983</c:v>
                </c:pt>
                <c:pt idx="33" formatCode="0">
                  <c:v>5.1888549121848593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A0E-45A1-BF40-AEC8A7B4AFFB}"/>
            </c:ext>
          </c:extLst>
        </c:ser>
        <c:ser>
          <c:idx val="6"/>
          <c:order val="6"/>
          <c:tx>
            <c:strRef>
              <c:f>Dati!$I$1021</c:f>
              <c:strCache>
                <c:ptCount val="1"/>
                <c:pt idx="0">
                  <c:v>Reizi dienā vai biežāk</c:v>
                </c:pt>
              </c:strCache>
            </c:strRef>
          </c:tx>
          <c:spPr>
            <a:solidFill>
              <a:srgbClr val="66180B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Dati!$B$1022:$B$1055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Dati!$I$1022:$I$1055</c:f>
              <c:numCache>
                <c:formatCode>General</c:formatCode>
                <c:ptCount val="34"/>
                <c:pt idx="0" formatCode="0">
                  <c:v>62.727528692131131</c:v>
                </c:pt>
                <c:pt idx="2" formatCode="0">
                  <c:v>69.074603070843835</c:v>
                </c:pt>
                <c:pt idx="3" formatCode="0">
                  <c:v>52.656330800004</c:v>
                </c:pt>
                <c:pt idx="5" formatCode="0">
                  <c:v>25.937981121364363</c:v>
                </c:pt>
                <c:pt idx="6" formatCode="0">
                  <c:v>51.722872151339232</c:v>
                </c:pt>
                <c:pt idx="7" formatCode="0">
                  <c:v>65.252002688837734</c:v>
                </c:pt>
                <c:pt idx="8" formatCode="0">
                  <c:v>68.717337611202552</c:v>
                </c:pt>
                <c:pt idx="9" formatCode="0">
                  <c:v>74.888205409478417</c:v>
                </c:pt>
                <c:pt idx="10" formatCode="0">
                  <c:v>87.228137089200914</c:v>
                </c:pt>
                <c:pt idx="12" formatCode="0">
                  <c:v>61.407007804354429</c:v>
                </c:pt>
                <c:pt idx="13" formatCode="0">
                  <c:v>64.677881785468557</c:v>
                </c:pt>
                <c:pt idx="15" formatCode="0">
                  <c:v>70.412527948207725</c:v>
                </c:pt>
                <c:pt idx="16" formatCode="0">
                  <c:v>64.574901370268691</c:v>
                </c:pt>
                <c:pt idx="17" formatCode="0">
                  <c:v>52.509389064068237</c:v>
                </c:pt>
                <c:pt idx="19" formatCode="0">
                  <c:v>72.130979216957741</c:v>
                </c:pt>
                <c:pt idx="20" formatCode="0">
                  <c:v>74.80950321572594</c:v>
                </c:pt>
                <c:pt idx="21" formatCode="0">
                  <c:v>70.012282576120356</c:v>
                </c:pt>
                <c:pt idx="22" formatCode="0">
                  <c:v>59.546562676780553</c:v>
                </c:pt>
                <c:pt idx="23" formatCode="0">
                  <c:v>46.188870592970531</c:v>
                </c:pt>
                <c:pt idx="25" formatCode="0">
                  <c:v>56.33824331902597</c:v>
                </c:pt>
                <c:pt idx="26" formatCode="0">
                  <c:v>67.281929447622318</c:v>
                </c:pt>
                <c:pt idx="27" formatCode="0">
                  <c:v>67.214618780640492</c:v>
                </c:pt>
                <c:pt idx="28" formatCode="0">
                  <c:v>59.449237213121812</c:v>
                </c:pt>
                <c:pt idx="29" formatCode="0">
                  <c:v>71.456476878183324</c:v>
                </c:pt>
                <c:pt idx="31" formatCode="0">
                  <c:v>56.33824331902597</c:v>
                </c:pt>
                <c:pt idx="32" formatCode="0">
                  <c:v>63.763289388948046</c:v>
                </c:pt>
                <c:pt idx="33" formatCode="0">
                  <c:v>69.822596169120146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A0E-45A1-BF40-AEC8A7B4AFFB}"/>
            </c:ext>
          </c:extLst>
        </c:ser>
        <c:ser>
          <c:idx val="7"/>
          <c:order val="7"/>
          <c:tx>
            <c:strRef>
              <c:f>Dati!$J$1021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Dati!$B$1022:$B$1055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Dati!$J$1022:$J$1055</c:f>
              <c:numCache>
                <c:formatCode>General</c:formatCode>
                <c:ptCount val="34"/>
                <c:pt idx="0" formatCode="0">
                  <c:v>22.29240513992557</c:v>
                </c:pt>
                <c:pt idx="2" formatCode="0">
                  <c:v>17.339759122303914</c:v>
                </c:pt>
                <c:pt idx="3" formatCode="0">
                  <c:v>30.150998746518773</c:v>
                </c:pt>
                <c:pt idx="5" formatCode="0">
                  <c:v>46.29298075059193</c:v>
                </c:pt>
                <c:pt idx="6" formatCode="0">
                  <c:v>31.090228854802209</c:v>
                </c:pt>
                <c:pt idx="7" formatCode="0">
                  <c:v>22.985965066560844</c:v>
                </c:pt>
                <c:pt idx="8" formatCode="0">
                  <c:v>18.106666117611638</c:v>
                </c:pt>
                <c:pt idx="9" formatCode="0">
                  <c:v>10.084910252296599</c:v>
                </c:pt>
                <c:pt idx="10" formatCode="0">
                  <c:v>5.0000000000000071</c:v>
                </c:pt>
                <c:pt idx="12" formatCode="0">
                  <c:v>25.352872317350503</c:v>
                </c:pt>
                <c:pt idx="13" formatCode="0">
                  <c:v>17.851938821422067</c:v>
                </c:pt>
                <c:pt idx="15" formatCode="0">
                  <c:v>17.638161283551234</c:v>
                </c:pt>
                <c:pt idx="16" formatCode="0">
                  <c:v>21.920755095247642</c:v>
                </c:pt>
                <c:pt idx="17" formatCode="0">
                  <c:v>25.738628801819527</c:v>
                </c:pt>
                <c:pt idx="19" formatCode="0">
                  <c:v>15.260073044240427</c:v>
                </c:pt>
                <c:pt idx="20" formatCode="0">
                  <c:v>13.62786022953687</c:v>
                </c:pt>
                <c:pt idx="21" formatCode="0">
                  <c:v>18.228865235385282</c:v>
                </c:pt>
                <c:pt idx="22" formatCode="0">
                  <c:v>22.433672730766354</c:v>
                </c:pt>
                <c:pt idx="23" formatCode="0">
                  <c:v>35.003752091203836</c:v>
                </c:pt>
                <c:pt idx="25" formatCode="0">
                  <c:v>27.537120222026001</c:v>
                </c:pt>
                <c:pt idx="26" formatCode="0">
                  <c:v>19.30379765789586</c:v>
                </c:pt>
                <c:pt idx="27" formatCode="0">
                  <c:v>15.904308300249445</c:v>
                </c:pt>
                <c:pt idx="28" formatCode="0">
                  <c:v>25.881646173537845</c:v>
                </c:pt>
                <c:pt idx="29" formatCode="0">
                  <c:v>15.136434711591212</c:v>
                </c:pt>
                <c:pt idx="31" formatCode="0">
                  <c:v>27.537120222026001</c:v>
                </c:pt>
                <c:pt idx="32" formatCode="0">
                  <c:v>20.676415873960241</c:v>
                </c:pt>
                <c:pt idx="33" formatCode="0">
                  <c:v>17.541953348130431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0E-45A1-BF40-AEC8A7B4AFFB}"/>
            </c:ext>
          </c:extLst>
        </c:ser>
        <c:ser>
          <c:idx val="8"/>
          <c:order val="8"/>
          <c:tx>
            <c:strRef>
              <c:f>Dati!$K$1021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D4-4380-8B6F-D2748CFDB9E1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D4-4380-8B6F-D2748CFDB9E1}"/>
                </c:ext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D4-4380-8B6F-D2748CFDB9E1}"/>
                </c:ext>
              </c:extLst>
            </c:dLbl>
            <c:dLbl>
              <c:idx val="1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D4-4380-8B6F-D2748CFDB9E1}"/>
                </c:ext>
              </c:extLst>
            </c:dLbl>
            <c:dLbl>
              <c:idx val="2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4D4-4380-8B6F-D2748CFDB9E1}"/>
                </c:ext>
              </c:extLst>
            </c:dLbl>
            <c:dLbl>
              <c:idx val="3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D4-4380-8B6F-D2748CFDB9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Dati!$B$1022:$B$1055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Dati!$K$1022:$K$1055</c:f>
              <c:numCache>
                <c:formatCode>General</c:formatCode>
                <c:ptCount val="34"/>
                <c:pt idx="0" formatCode="0">
                  <c:v>1.8267936624094654</c:v>
                </c:pt>
                <c:pt idx="2" formatCode="0">
                  <c:v>1.0887937997201642</c:v>
                </c:pt>
                <c:pt idx="3" formatCode="0">
                  <c:v>2.9978123425173289</c:v>
                </c:pt>
                <c:pt idx="5" formatCode="0">
                  <c:v>3.4169714300109253</c:v>
                </c:pt>
                <c:pt idx="6" formatCode="0">
                  <c:v>2.8786000633549724</c:v>
                </c:pt>
                <c:pt idx="7" formatCode="0">
                  <c:v>1.8865553018081063</c:v>
                </c:pt>
                <c:pt idx="8" formatCode="0">
                  <c:v>0.68751853824093079</c:v>
                </c:pt>
                <c:pt idx="9" formatCode="0">
                  <c:v>1.8437214151921504</c:v>
                </c:pt>
                <c:pt idx="10" formatCode="0">
                  <c:v>0</c:v>
                </c:pt>
                <c:pt idx="12" formatCode="0">
                  <c:v>2.1264839059329828</c:v>
                </c:pt>
                <c:pt idx="13" formatCode="0">
                  <c:v>1.3888253485739699</c:v>
                </c:pt>
                <c:pt idx="15" formatCode="0">
                  <c:v>3.2558872855289254</c:v>
                </c:pt>
                <c:pt idx="16" formatCode="0">
                  <c:v>1.3871271825362859</c:v>
                </c:pt>
                <c:pt idx="17" formatCode="0">
                  <c:v>2.8010417625070927</c:v>
                </c:pt>
                <c:pt idx="19" formatCode="0">
                  <c:v>1.8255572159556235</c:v>
                </c:pt>
                <c:pt idx="20" formatCode="0">
                  <c:v>1.8759281556731096</c:v>
                </c:pt>
                <c:pt idx="21" formatCode="0">
                  <c:v>1.1851864591841945</c:v>
                </c:pt>
                <c:pt idx="22" formatCode="0">
                  <c:v>1.1016154232722004</c:v>
                </c:pt>
                <c:pt idx="23" formatCode="0">
                  <c:v>1.7372290631328398</c:v>
                </c:pt>
                <c:pt idx="25" formatCode="0">
                  <c:v>1.4485563093291201</c:v>
                </c:pt>
                <c:pt idx="26" formatCode="0">
                  <c:v>2.0982455199643608</c:v>
                </c:pt>
                <c:pt idx="27" formatCode="0">
                  <c:v>1.3104052146231846</c:v>
                </c:pt>
                <c:pt idx="28" formatCode="0">
                  <c:v>4.1483959527843668</c:v>
                </c:pt>
                <c:pt idx="29" formatCode="0">
                  <c:v>0</c:v>
                </c:pt>
                <c:pt idx="31" formatCode="0">
                  <c:v>1.4485563093291201</c:v>
                </c:pt>
                <c:pt idx="32" formatCode="0">
                  <c:v>1.4688628938380899</c:v>
                </c:pt>
                <c:pt idx="33" formatCode="0">
                  <c:v>2.8345945630314464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0E-45A1-BF40-AEC8A7B4AFF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646199704"/>
        <c:axId val="646200096"/>
      </c:barChart>
      <c:catAx>
        <c:axId val="646199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200096"/>
        <c:crossesAt val="47.2"/>
        <c:auto val="1"/>
        <c:lblAlgn val="ctr"/>
        <c:lblOffset val="100"/>
        <c:tickLblSkip val="1"/>
        <c:tickMarkSkip val="1"/>
        <c:noMultiLvlLbl val="0"/>
      </c:catAx>
      <c:valAx>
        <c:axId val="646200096"/>
        <c:scaling>
          <c:orientation val="minMax"/>
          <c:max val="16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199704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221121527777778"/>
          <c:y val="2.3022860755829461E-2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45441302083333335"/>
          <c:y val="3.5527006965855895E-2"/>
          <c:w val="0.54558697916666665"/>
          <c:h val="0.950095066803700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Dati!$C$1061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Dati!$B$1062:$B$1071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Smēķējamā tabaka, n=99</c:v>
                </c:pt>
                <c:pt idx="6">
                  <c:v>Cigarillas, n=59</c:v>
                </c:pt>
                <c:pt idx="7">
                  <c:v>E-cigaretes, n=219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Dati!$C$1062:$C$1071</c:f>
              <c:numCache>
                <c:formatCode>General</c:formatCode>
                <c:ptCount val="10"/>
                <c:pt idx="0" formatCode="0">
                  <c:v>34.31487336757985</c:v>
                </c:pt>
                <c:pt idx="2" formatCode="0">
                  <c:v>48.366696485757579</c:v>
                </c:pt>
                <c:pt idx="3" formatCode="0">
                  <c:v>10.094135306801299</c:v>
                </c:pt>
                <c:pt idx="5" formatCode="0">
                  <c:v>26.849407898033721</c:v>
                </c:pt>
                <c:pt idx="6" formatCode="0">
                  <c:v>35.043945690009103</c:v>
                </c:pt>
                <c:pt idx="7" formatCode="0">
                  <c:v>12.5992764318894</c:v>
                </c:pt>
                <c:pt idx="8" formatCode="0">
                  <c:v>5</c:v>
                </c:pt>
                <c:pt idx="9" formatCode="0">
                  <c:v>20.761902967420575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A9-4915-B306-B8DCC3D7B3CE}"/>
            </c:ext>
          </c:extLst>
        </c:ser>
        <c:ser>
          <c:idx val="1"/>
          <c:order val="1"/>
          <c:tx>
            <c:strRef>
              <c:f>Dati!$D$1061</c:f>
              <c:strCache>
                <c:ptCount val="1"/>
                <c:pt idx="0">
                  <c:v>Nekad nav lietojis/-usi</c:v>
                </c:pt>
              </c:strCache>
            </c:strRef>
          </c:tx>
          <c:spPr>
            <a:solidFill>
              <a:srgbClr val="23621F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F7-4B5B-B706-0D497B01F12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A9-4915-B306-B8DCC3D7B3CE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F7-4B5B-B706-0D497B01F12F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48-4984-89D0-2F850ABC0AD0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48-4984-89D0-2F850ABC0A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Dati!$B$1062:$B$1071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Smēķējamā tabaka, n=99</c:v>
                </c:pt>
                <c:pt idx="6">
                  <c:v>Cigarillas, n=59</c:v>
                </c:pt>
                <c:pt idx="7">
                  <c:v>E-cigaretes, n=219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Dati!$D$1062:$D$1071</c:f>
              <c:numCache>
                <c:formatCode>General</c:formatCode>
                <c:ptCount val="10"/>
                <c:pt idx="0" formatCode="0">
                  <c:v>3.2810490735083802</c:v>
                </c:pt>
                <c:pt idx="2" formatCode="0">
                  <c:v>0.50157070246611923</c:v>
                </c:pt>
                <c:pt idx="3" formatCode="0">
                  <c:v>8.2749959613989201</c:v>
                </c:pt>
                <c:pt idx="5" formatCode="0">
                  <c:v>3.0129945856411906</c:v>
                </c:pt>
                <c:pt idx="6" formatCode="0">
                  <c:v>0</c:v>
                </c:pt>
                <c:pt idx="7" formatCode="0">
                  <c:v>8.8979780570681459</c:v>
                </c:pt>
                <c:pt idx="8" formatCode="0">
                  <c:v>1.5505529577001764</c:v>
                </c:pt>
                <c:pt idx="9" formatCode="0">
                  <c:v>8.5492601006866167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A9-4915-B306-B8DCC3D7B3CE}"/>
            </c:ext>
          </c:extLst>
        </c:ser>
        <c:ser>
          <c:idx val="2"/>
          <c:order val="2"/>
          <c:tx>
            <c:strRef>
              <c:f>Dati!$E$1061</c:f>
              <c:strCache>
                <c:ptCount val="1"/>
                <c:pt idx="0">
                  <c:v>Agrāk lietoja, bet tagad vairs ne</c:v>
                </c:pt>
              </c:strCache>
            </c:strRef>
          </c:tx>
          <c:spPr>
            <a:solidFill>
              <a:srgbClr val="74D8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Dati!$B$1062:$B$1071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Smēķējamā tabaka, n=99</c:v>
                </c:pt>
                <c:pt idx="6">
                  <c:v>Cigarillas, n=59</c:v>
                </c:pt>
                <c:pt idx="7">
                  <c:v>E-cigaretes, n=219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Dati!$E$1062:$E$1071</c:f>
              <c:numCache>
                <c:formatCode>General</c:formatCode>
                <c:ptCount val="10"/>
                <c:pt idx="0" formatCode="0">
                  <c:v>16.51373452124712</c:v>
                </c:pt>
                <c:pt idx="2" formatCode="0">
                  <c:v>5.2413897741116502</c:v>
                </c:pt>
                <c:pt idx="3" formatCode="0">
                  <c:v>35.74052569413513</c:v>
                </c:pt>
                <c:pt idx="5" formatCode="0">
                  <c:v>24.247254478660441</c:v>
                </c:pt>
                <c:pt idx="6" formatCode="0">
                  <c:v>19.065711272326247</c:v>
                </c:pt>
                <c:pt idx="7" formatCode="0">
                  <c:v>32.612402473377806</c:v>
                </c:pt>
                <c:pt idx="8" formatCode="0">
                  <c:v>47.559104004635174</c:v>
                </c:pt>
                <c:pt idx="9" formatCode="0">
                  <c:v>24.798493894228159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2A9-4915-B306-B8DCC3D7B3CE}"/>
            </c:ext>
          </c:extLst>
        </c:ser>
        <c:ser>
          <c:idx val="3"/>
          <c:order val="3"/>
          <c:tx>
            <c:strRef>
              <c:f>Dati!$F$1061</c:f>
              <c:strCache>
                <c:ptCount val="1"/>
                <c:pt idx="0">
                  <c:v>Retāk nekā reizi mēnesī</c:v>
                </c:pt>
              </c:strCache>
            </c:strRef>
          </c:tx>
          <c:spPr>
            <a:solidFill>
              <a:srgbClr val="F9D2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Dati!$B$1062:$B$1071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Smēķējamā tabaka, n=99</c:v>
                </c:pt>
                <c:pt idx="6">
                  <c:v>Cigarillas, n=59</c:v>
                </c:pt>
                <c:pt idx="7">
                  <c:v>E-cigaretes, n=219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Dati!$F$1062:$F$1071</c:f>
              <c:numCache>
                <c:formatCode>General</c:formatCode>
                <c:ptCount val="10"/>
                <c:pt idx="0" formatCode="0">
                  <c:v>5.7895683696011613</c:v>
                </c:pt>
                <c:pt idx="2" formatCode="0">
                  <c:v>6.9346968602910959</c:v>
                </c:pt>
                <c:pt idx="3" formatCode="0">
                  <c:v>8.981439861452186</c:v>
                </c:pt>
                <c:pt idx="5" formatCode="0">
                  <c:v>6.9988540404826294</c:v>
                </c:pt>
                <c:pt idx="6" formatCode="0">
                  <c:v>6.5416101674519185</c:v>
                </c:pt>
                <c:pt idx="7" formatCode="0">
                  <c:v>8.8428064547797689</c:v>
                </c:pt>
                <c:pt idx="8" formatCode="0">
                  <c:v>9.2143649325219936</c:v>
                </c:pt>
                <c:pt idx="9" formatCode="0">
                  <c:v>4.5411389954219059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A9-4915-B306-B8DCC3D7B3CE}"/>
            </c:ext>
          </c:extLst>
        </c:ser>
        <c:ser>
          <c:idx val="4"/>
          <c:order val="4"/>
          <c:tx>
            <c:strRef>
              <c:f>Dati!$G$1061</c:f>
              <c:strCache>
                <c:ptCount val="1"/>
                <c:pt idx="0">
                  <c:v>Vismaz reizi mēnesī</c:v>
                </c:pt>
              </c:strCache>
            </c:strRef>
          </c:tx>
          <c:spPr>
            <a:solidFill>
              <a:srgbClr val="F4A69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Dati!$B$1062:$B$1071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Smēķējamā tabaka, n=99</c:v>
                </c:pt>
                <c:pt idx="6">
                  <c:v>Cigarillas, n=59</c:v>
                </c:pt>
                <c:pt idx="7">
                  <c:v>E-cigaretes, n=219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Dati!$G$1062:$G$1071</c:f>
              <c:numCache>
                <c:formatCode>General</c:formatCode>
                <c:ptCount val="10"/>
                <c:pt idx="0" formatCode="0">
                  <c:v>4.0208607592493202</c:v>
                </c:pt>
                <c:pt idx="2" formatCode="0">
                  <c:v>4.8161535891413614</c:v>
                </c:pt>
                <c:pt idx="3" formatCode="0">
                  <c:v>7.249796044904107</c:v>
                </c:pt>
                <c:pt idx="5" formatCode="0">
                  <c:v>7.7213907548271701</c:v>
                </c:pt>
                <c:pt idx="6" formatCode="0">
                  <c:v>4.5868608848652075</c:v>
                </c:pt>
                <c:pt idx="7" formatCode="0">
                  <c:v>7.758095976112215</c:v>
                </c:pt>
                <c:pt idx="8" formatCode="0">
                  <c:v>6.9478801152773295</c:v>
                </c:pt>
                <c:pt idx="9" formatCode="0">
                  <c:v>7.4453696630646453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2A9-4915-B306-B8DCC3D7B3CE}"/>
            </c:ext>
          </c:extLst>
        </c:ser>
        <c:ser>
          <c:idx val="5"/>
          <c:order val="5"/>
          <c:tx>
            <c:strRef>
              <c:f>Dati!$H$1061</c:f>
              <c:strCache>
                <c:ptCount val="1"/>
                <c:pt idx="0">
                  <c:v>Vairākas reizes nedēļā, bet ne katru dienu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Dati!$B$1062:$B$1071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Smēķējamā tabaka, n=99</c:v>
                </c:pt>
                <c:pt idx="6">
                  <c:v>Cigarillas, n=59</c:v>
                </c:pt>
                <c:pt idx="7">
                  <c:v>E-cigaretes, n=219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Dati!$H$1062:$H$1071</c:f>
              <c:numCache>
                <c:formatCode>General</c:formatCode>
                <c:ptCount val="10"/>
                <c:pt idx="0" formatCode="0">
                  <c:v>5.8404649218534637</c:v>
                </c:pt>
                <c:pt idx="2" formatCode="0">
                  <c:v>6.9956603274395102</c:v>
                </c:pt>
                <c:pt idx="3" formatCode="0">
                  <c:v>6.781935453574337</c:v>
                </c:pt>
                <c:pt idx="5" formatCode="0">
                  <c:v>9.4994077062613265</c:v>
                </c:pt>
                <c:pt idx="6" formatCode="0">
                  <c:v>16.78582960250683</c:v>
                </c:pt>
                <c:pt idx="7" formatCode="0">
                  <c:v>7.6267555141294725</c:v>
                </c:pt>
                <c:pt idx="8" formatCode="0">
                  <c:v>5.955551366318792</c:v>
                </c:pt>
                <c:pt idx="9" formatCode="0">
                  <c:v>17.537675411238183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A9-4915-B306-B8DCC3D7B3CE}"/>
            </c:ext>
          </c:extLst>
        </c:ser>
        <c:ser>
          <c:idx val="6"/>
          <c:order val="6"/>
          <c:tx>
            <c:strRef>
              <c:f>Dati!$I$1061</c:f>
              <c:strCache>
                <c:ptCount val="1"/>
                <c:pt idx="0">
                  <c:v>Reizi dienā vai biežāk</c:v>
                </c:pt>
              </c:strCache>
            </c:strRef>
          </c:tx>
          <c:spPr>
            <a:solidFill>
              <a:srgbClr val="66180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Dati!$B$1062:$B$1071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Smēķējamā tabaka, n=99</c:v>
                </c:pt>
                <c:pt idx="6">
                  <c:v>Cigarillas, n=59</c:v>
                </c:pt>
                <c:pt idx="7">
                  <c:v>E-cigaretes, n=219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Dati!$I$1062:$I$1071</c:f>
              <c:numCache>
                <c:formatCode>General</c:formatCode>
                <c:ptCount val="10"/>
                <c:pt idx="0" formatCode="0">
                  <c:v>62.727528692131131</c:v>
                </c:pt>
                <c:pt idx="2" formatCode="0">
                  <c:v>75.134512368684227</c:v>
                </c:pt>
                <c:pt idx="3" formatCode="0">
                  <c:v>28.839433102703374</c:v>
                </c:pt>
                <c:pt idx="5" formatCode="0">
                  <c:v>48.520098434127235</c:v>
                </c:pt>
                <c:pt idx="6" formatCode="0">
                  <c:v>49.224716974992212</c:v>
                </c:pt>
                <c:pt idx="7" formatCode="0">
                  <c:v>29.785918479077228</c:v>
                </c:pt>
                <c:pt idx="8" formatCode="0">
                  <c:v>23.151916892340203</c:v>
                </c:pt>
                <c:pt idx="9" formatCode="0">
                  <c:v>28.466479243891079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2A9-4915-B306-B8DCC3D7B3CE}"/>
            </c:ext>
          </c:extLst>
        </c:ser>
        <c:ser>
          <c:idx val="7"/>
          <c:order val="7"/>
          <c:tx>
            <c:strRef>
              <c:f>Dati!$J$1061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Dati!$B$1062:$B$1071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Smēķējamā tabaka, n=99</c:v>
                </c:pt>
                <c:pt idx="6">
                  <c:v>Cigarillas, n=59</c:v>
                </c:pt>
                <c:pt idx="7">
                  <c:v>E-cigaretes, n=219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Dati!$J$1062:$J$1071</c:f>
              <c:numCache>
                <c:formatCode>General</c:formatCode>
                <c:ptCount val="10"/>
                <c:pt idx="0" formatCode="0">
                  <c:v>20.502600402721121</c:v>
                </c:pt>
                <c:pt idx="2" formatCode="0">
                  <c:v>5.0000000000000053</c:v>
                </c:pt>
                <c:pt idx="3" formatCode="0">
                  <c:v>47.028418682922187</c:v>
                </c:pt>
                <c:pt idx="5" formatCode="0">
                  <c:v>26.141272209857842</c:v>
                </c:pt>
                <c:pt idx="6" formatCode="0">
                  <c:v>21.742005515740033</c:v>
                </c:pt>
                <c:pt idx="7" formatCode="0">
                  <c:v>44.867446721457519</c:v>
                </c:pt>
                <c:pt idx="8" formatCode="0">
                  <c:v>53.611309839097892</c:v>
                </c:pt>
                <c:pt idx="9" formatCode="0">
                  <c:v>40.890359831940394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2A9-4915-B306-B8DCC3D7B3CE}"/>
            </c:ext>
          </c:extLst>
        </c:ser>
        <c:ser>
          <c:idx val="8"/>
          <c:order val="8"/>
          <c:tx>
            <c:strRef>
              <c:f>Dati!$K$1061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A9-4915-B306-B8DCC3D7B3CE}"/>
                </c:ext>
              </c:extLst>
            </c:dLbl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48-4984-89D0-2F850ABC0A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Dati!$B$1062:$B$1071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Smēķējamā tabaka, n=99</c:v>
                </c:pt>
                <c:pt idx="6">
                  <c:v>Cigarillas, n=59</c:v>
                </c:pt>
                <c:pt idx="7">
                  <c:v>E-cigaretes, n=219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Dati!$K$1062:$K$1071</c:f>
              <c:numCache>
                <c:formatCode>General</c:formatCode>
                <c:ptCount val="10"/>
                <c:pt idx="0" formatCode="0">
                  <c:v>1.8267936624094701</c:v>
                </c:pt>
                <c:pt idx="2" formatCode="0.0">
                  <c:v>0.37601637786601844</c:v>
                </c:pt>
                <c:pt idx="3" formatCode="0">
                  <c:v>4.1318738818319458</c:v>
                </c:pt>
                <c:pt idx="5" formatCode="0">
                  <c:v>0</c:v>
                </c:pt>
                <c:pt idx="6" formatCode="0">
                  <c:v>3.7952710978576087</c:v>
                </c:pt>
                <c:pt idx="7" formatCode="0">
                  <c:v>4.4760430454553219</c:v>
                </c:pt>
                <c:pt idx="8" formatCode="0">
                  <c:v>5.6206297312063365</c:v>
                </c:pt>
                <c:pt idx="9" formatCode="0">
                  <c:v>8.6615826914693983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2A9-4915-B306-B8DCC3D7B3C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646215776"/>
        <c:axId val="646214600"/>
      </c:barChart>
      <c:catAx>
        <c:axId val="646215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214600"/>
        <c:crossesAt val="54.1"/>
        <c:auto val="1"/>
        <c:lblAlgn val="ctr"/>
        <c:lblOffset val="100"/>
        <c:tickLblSkip val="1"/>
        <c:tickMarkSkip val="1"/>
        <c:noMultiLvlLbl val="0"/>
      </c:catAx>
      <c:valAx>
        <c:axId val="646214600"/>
        <c:scaling>
          <c:orientation val="minMax"/>
          <c:max val="2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215776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5318937908496737"/>
          <c:y val="7.5534518289541493E-3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856434142915232"/>
          <c:y val="3.7250987463506788E-2"/>
          <c:w val="0.61208842556652243"/>
          <c:h val="0.951584878928387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Dati!$C$1357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Dati!$B$1358:$B$1391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Dati!$C$1358:$C$1391</c:f>
              <c:numCache>
                <c:formatCode>General</c:formatCode>
                <c:ptCount val="34"/>
                <c:pt idx="0" formatCode="0">
                  <c:v>30.570429319390321</c:v>
                </c:pt>
                <c:pt idx="2" formatCode="0">
                  <c:v>22.603459371856204</c:v>
                </c:pt>
                <c:pt idx="3" formatCode="0">
                  <c:v>43.211990793973072</c:v>
                </c:pt>
                <c:pt idx="5" formatCode="0">
                  <c:v>68.383562570345816</c:v>
                </c:pt>
                <c:pt idx="6" formatCode="0">
                  <c:v>45.096543967458686</c:v>
                </c:pt>
                <c:pt idx="7" formatCode="0">
                  <c:v>37.172821380785706</c:v>
                </c:pt>
                <c:pt idx="8" formatCode="0">
                  <c:v>11.955186278522836</c:v>
                </c:pt>
                <c:pt idx="9" formatCode="0">
                  <c:v>15.584242633336148</c:v>
                </c:pt>
                <c:pt idx="10" formatCode="0">
                  <c:v>4.9999999999999938</c:v>
                </c:pt>
                <c:pt idx="12" formatCode="0">
                  <c:v>32.67851349185166</c:v>
                </c:pt>
                <c:pt idx="13" formatCode="0">
                  <c:v>27.77313156693495</c:v>
                </c:pt>
                <c:pt idx="15" formatCode="0">
                  <c:v>31.31875925898175</c:v>
                </c:pt>
                <c:pt idx="16" formatCode="0">
                  <c:v>29.371680420346252</c:v>
                </c:pt>
                <c:pt idx="17" formatCode="0">
                  <c:v>34.635123565801891</c:v>
                </c:pt>
                <c:pt idx="19" formatCode="0">
                  <c:v>14.709574482185943</c:v>
                </c:pt>
                <c:pt idx="20" formatCode="0">
                  <c:v>23.222413885564425</c:v>
                </c:pt>
                <c:pt idx="21" formatCode="0">
                  <c:v>34.61761720467549</c:v>
                </c:pt>
                <c:pt idx="22" formatCode="0">
                  <c:v>38.163253196955452</c:v>
                </c:pt>
                <c:pt idx="23" formatCode="0">
                  <c:v>34.279946052863423</c:v>
                </c:pt>
                <c:pt idx="25" formatCode="0">
                  <c:v>37.769186383262507</c:v>
                </c:pt>
                <c:pt idx="26" formatCode="0">
                  <c:v>32.972141431817647</c:v>
                </c:pt>
                <c:pt idx="27" formatCode="0">
                  <c:v>25.037598393414477</c:v>
                </c:pt>
                <c:pt idx="28" formatCode="0">
                  <c:v>26.904667386303945</c:v>
                </c:pt>
                <c:pt idx="29" formatCode="0">
                  <c:v>11.452265102997275</c:v>
                </c:pt>
                <c:pt idx="31" formatCode="0">
                  <c:v>37.769186383262507</c:v>
                </c:pt>
                <c:pt idx="32" formatCode="0">
                  <c:v>29.952499512362209</c:v>
                </c:pt>
                <c:pt idx="33" formatCode="0">
                  <c:v>21.806701876465397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94-45E4-9622-FC36A68B00A3}"/>
            </c:ext>
          </c:extLst>
        </c:ser>
        <c:ser>
          <c:idx val="1"/>
          <c:order val="1"/>
          <c:tx>
            <c:strRef>
              <c:f>Dati!$D$1357</c:f>
              <c:strCache>
                <c:ptCount val="1"/>
                <c:pt idx="0">
                  <c:v>Nekad nav lietojis/-usi</c:v>
                </c:pt>
              </c:strCache>
            </c:strRef>
          </c:tx>
          <c:spPr>
            <a:solidFill>
              <a:srgbClr val="23621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Dati!$B$1358:$B$1391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Dati!$D$1358:$D$1391</c:f>
              <c:numCache>
                <c:formatCode>General</c:formatCode>
                <c:ptCount val="34"/>
                <c:pt idx="0" formatCode="0">
                  <c:v>47.889930187769927</c:v>
                </c:pt>
                <c:pt idx="2" formatCode="0">
                  <c:v>53.729831154023557</c:v>
                </c:pt>
                <c:pt idx="3" formatCode="0">
                  <c:v>38.623487919687797</c:v>
                </c:pt>
                <c:pt idx="5" formatCode="0">
                  <c:v>10.5054462565802</c:v>
                </c:pt>
                <c:pt idx="6" formatCode="0">
                  <c:v>23.403347483213565</c:v>
                </c:pt>
                <c:pt idx="7" formatCode="0">
                  <c:v>40.596101458790805</c:v>
                </c:pt>
                <c:pt idx="8" formatCode="0">
                  <c:v>65.626298705205883</c:v>
                </c:pt>
                <c:pt idx="9" formatCode="0">
                  <c:v>70.609592783088686</c:v>
                </c:pt>
                <c:pt idx="10" formatCode="0">
                  <c:v>83.710237086081861</c:v>
                </c:pt>
                <c:pt idx="12" formatCode="0">
                  <c:v>44.274507444099129</c:v>
                </c:pt>
                <c:pt idx="13" formatCode="0">
                  <c:v>52.847975647537567</c:v>
                </c:pt>
                <c:pt idx="15" formatCode="0">
                  <c:v>49.824966608188987</c:v>
                </c:pt>
                <c:pt idx="16" formatCode="0">
                  <c:v>47.998207711072368</c:v>
                </c:pt>
                <c:pt idx="17" formatCode="0">
                  <c:v>46.626836320375368</c:v>
                </c:pt>
                <c:pt idx="19" formatCode="0">
                  <c:v>65.523687810724624</c:v>
                </c:pt>
                <c:pt idx="20" formatCode="0">
                  <c:v>54.56108601757596</c:v>
                </c:pt>
                <c:pt idx="21" formatCode="0">
                  <c:v>48.873182737945385</c:v>
                </c:pt>
                <c:pt idx="22" formatCode="0">
                  <c:v>41.385077475828439</c:v>
                </c:pt>
                <c:pt idx="23" formatCode="0">
                  <c:v>40.608816080188618</c:v>
                </c:pt>
                <c:pt idx="25" formatCode="0">
                  <c:v>40.781819299750332</c:v>
                </c:pt>
                <c:pt idx="26" formatCode="0">
                  <c:v>45.088479815824094</c:v>
                </c:pt>
                <c:pt idx="27" formatCode="0">
                  <c:v>58.005012420076987</c:v>
                </c:pt>
                <c:pt idx="28" formatCode="0">
                  <c:v>46.153362293585026</c:v>
                </c:pt>
                <c:pt idx="29" formatCode="0">
                  <c:v>69.444578375343994</c:v>
                </c:pt>
                <c:pt idx="31" formatCode="0">
                  <c:v>40.781819299750332</c:v>
                </c:pt>
                <c:pt idx="32" formatCode="0">
                  <c:v>48.098652019193281</c:v>
                </c:pt>
                <c:pt idx="33" formatCode="0">
                  <c:v>57.106104903740231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94-45E4-9622-FC36A68B00A3}"/>
            </c:ext>
          </c:extLst>
        </c:ser>
        <c:ser>
          <c:idx val="2"/>
          <c:order val="2"/>
          <c:tx>
            <c:strRef>
              <c:f>Dati!$E$1357</c:f>
              <c:strCache>
                <c:ptCount val="1"/>
                <c:pt idx="0">
                  <c:v>Agrāk lietoja, bet tagad vairs ne</c:v>
                </c:pt>
              </c:strCache>
            </c:strRef>
          </c:tx>
          <c:spPr>
            <a:solidFill>
              <a:srgbClr val="74D8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Dati!$B$1358:$B$1391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Dati!$E$1358:$E$1391</c:f>
              <c:numCache>
                <c:formatCode>General</c:formatCode>
                <c:ptCount val="34"/>
                <c:pt idx="0" formatCode="0">
                  <c:v>13.075406955416026</c:v>
                </c:pt>
                <c:pt idx="2" formatCode="0">
                  <c:v>15.202475936696516</c:v>
                </c:pt>
                <c:pt idx="3" formatCode="0">
                  <c:v>9.7002877489154109</c:v>
                </c:pt>
                <c:pt idx="5" formatCode="0">
                  <c:v>12.646757635650257</c:v>
                </c:pt>
                <c:pt idx="6" formatCode="0">
                  <c:v>23.035875011904025</c:v>
                </c:pt>
                <c:pt idx="7" formatCode="0">
                  <c:v>13.766843622999763</c:v>
                </c:pt>
                <c:pt idx="8" formatCode="0">
                  <c:v>13.954281478847557</c:v>
                </c:pt>
                <c:pt idx="9" formatCode="0">
                  <c:v>5.3419310461514424</c:v>
                </c:pt>
                <c:pt idx="10" formatCode="0">
                  <c:v>2.8255293764944218</c:v>
                </c:pt>
                <c:pt idx="12" formatCode="0">
                  <c:v>14.582745526625484</c:v>
                </c:pt>
                <c:pt idx="13" formatCode="0">
                  <c:v>10.91465924810376</c:v>
                </c:pt>
                <c:pt idx="15" formatCode="0">
                  <c:v>10.39204059540554</c:v>
                </c:pt>
                <c:pt idx="16" formatCode="0">
                  <c:v>14.165878331157659</c:v>
                </c:pt>
                <c:pt idx="17" formatCode="0">
                  <c:v>10.27380657639902</c:v>
                </c:pt>
                <c:pt idx="19" formatCode="0">
                  <c:v>11.30250416966571</c:v>
                </c:pt>
                <c:pt idx="20" formatCode="0">
                  <c:v>13.752266559435892</c:v>
                </c:pt>
                <c:pt idx="21" formatCode="0">
                  <c:v>8.0449665199554001</c:v>
                </c:pt>
                <c:pt idx="22" formatCode="0">
                  <c:v>11.987435789792386</c:v>
                </c:pt>
                <c:pt idx="23" formatCode="0">
                  <c:v>16.647004329524233</c:v>
                </c:pt>
                <c:pt idx="25" formatCode="0">
                  <c:v>12.984760779563436</c:v>
                </c:pt>
                <c:pt idx="26" formatCode="0">
                  <c:v>13.475145214934535</c:v>
                </c:pt>
                <c:pt idx="27" formatCode="0">
                  <c:v>8.4931556490848141</c:v>
                </c:pt>
                <c:pt idx="28" formatCode="0">
                  <c:v>18.477736782687305</c:v>
                </c:pt>
                <c:pt idx="29" formatCode="0">
                  <c:v>10.638922984235007</c:v>
                </c:pt>
                <c:pt idx="31" formatCode="0">
                  <c:v>12.984760779563436</c:v>
                </c:pt>
                <c:pt idx="32" formatCode="0">
                  <c:v>13.484614931020786</c:v>
                </c:pt>
                <c:pt idx="33" formatCode="0">
                  <c:v>12.622959682370649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94-45E4-9622-FC36A68B00A3}"/>
            </c:ext>
          </c:extLst>
        </c:ser>
        <c:ser>
          <c:idx val="3"/>
          <c:order val="3"/>
          <c:tx>
            <c:strRef>
              <c:f>Dati!$F$1357</c:f>
              <c:strCache>
                <c:ptCount val="1"/>
                <c:pt idx="0">
                  <c:v>Retāk nekā reizi mēnesī</c:v>
                </c:pt>
              </c:strCache>
            </c:strRef>
          </c:tx>
          <c:spPr>
            <a:solidFill>
              <a:srgbClr val="F9D2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Dati!$B$1358:$B$1391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Dati!$F$1358:$F$1391</c:f>
              <c:numCache>
                <c:formatCode>General</c:formatCode>
                <c:ptCount val="34"/>
                <c:pt idx="0" formatCode="0">
                  <c:v>7.322305514554901</c:v>
                </c:pt>
                <c:pt idx="2" formatCode="0">
                  <c:v>4.7265758134625377</c:v>
                </c:pt>
                <c:pt idx="3" formatCode="0">
                  <c:v>11.441070465829229</c:v>
                </c:pt>
                <c:pt idx="5" formatCode="0">
                  <c:v>15.313417405647908</c:v>
                </c:pt>
                <c:pt idx="6" formatCode="0">
                  <c:v>13.985440621200988</c:v>
                </c:pt>
                <c:pt idx="7" formatCode="0">
                  <c:v>5.9281823263242233</c:v>
                </c:pt>
                <c:pt idx="8" formatCode="0">
                  <c:v>4.1462920416398124</c:v>
                </c:pt>
                <c:pt idx="9" formatCode="0">
                  <c:v>4.1367404171717146</c:v>
                </c:pt>
                <c:pt idx="12" formatCode="0">
                  <c:v>8.6615526287644293</c:v>
                </c:pt>
                <c:pt idx="13" formatCode="0">
                  <c:v>5.3560186896278523</c:v>
                </c:pt>
                <c:pt idx="15" formatCode="0">
                  <c:v>4.2916382375352846</c:v>
                </c:pt>
                <c:pt idx="16" formatCode="0">
                  <c:v>7.0166368314088237</c:v>
                </c:pt>
                <c:pt idx="17" formatCode="0">
                  <c:v>9.8000077679744564</c:v>
                </c:pt>
                <c:pt idx="19" formatCode="0">
                  <c:v>5.6915351849705047</c:v>
                </c:pt>
                <c:pt idx="20" formatCode="0">
                  <c:v>5.9195608557246047</c:v>
                </c:pt>
                <c:pt idx="21" formatCode="0">
                  <c:v>6.1275695187703025</c:v>
                </c:pt>
                <c:pt idx="22" formatCode="0">
                  <c:v>8.7145760731018953</c:v>
                </c:pt>
                <c:pt idx="23" formatCode="0">
                  <c:v>6.4754065378383068</c:v>
                </c:pt>
                <c:pt idx="25" formatCode="0">
                  <c:v>6.622277589851679</c:v>
                </c:pt>
                <c:pt idx="26" formatCode="0">
                  <c:v>6.4820839562859813</c:v>
                </c:pt>
                <c:pt idx="27" formatCode="0">
                  <c:v>6.3276435517460641</c:v>
                </c:pt>
                <c:pt idx="28" formatCode="0">
                  <c:v>13.179632279138509</c:v>
                </c:pt>
                <c:pt idx="29" formatCode="0">
                  <c:v>5.417569256714402</c:v>
                </c:pt>
                <c:pt idx="31" formatCode="0">
                  <c:v>6.622277589851679</c:v>
                </c:pt>
                <c:pt idx="32" formatCode="0">
                  <c:v>7.6647628991269068</c:v>
                </c:pt>
                <c:pt idx="33" formatCode="0">
                  <c:v>7.7786365058052791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194-45E4-9622-FC36A68B00A3}"/>
            </c:ext>
          </c:extLst>
        </c:ser>
        <c:ser>
          <c:idx val="4"/>
          <c:order val="4"/>
          <c:tx>
            <c:strRef>
              <c:f>Dati!$G$1357</c:f>
              <c:strCache>
                <c:ptCount val="1"/>
                <c:pt idx="0">
                  <c:v>Vismaz reizi mēnesī</c:v>
                </c:pt>
              </c:strCache>
            </c:strRef>
          </c:tx>
          <c:spPr>
            <a:solidFill>
              <a:srgbClr val="F4A698"/>
            </a:solidFill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0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A61-4C00-AC1F-179C0A5F7A60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A61-4C00-AC1F-179C0A5F7A60}"/>
                </c:ext>
              </c:extLst>
            </c:dLbl>
            <c:dLbl>
              <c:idx val="10"/>
              <c:layout>
                <c:manualLayout>
                  <c:x val="2.9052287581699348E-2"/>
                  <c:y val="4.9980818232412337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9B-4063-BCFC-204D448B82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Dati!$B$1358:$B$1391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Dati!$G$1358:$G$1391</c:f>
              <c:numCache>
                <c:formatCode>General</c:formatCode>
                <c:ptCount val="34"/>
                <c:pt idx="0" formatCode="0">
                  <c:v>6.0075115825889993</c:v>
                </c:pt>
                <c:pt idx="2" formatCode="0">
                  <c:v>4.1309011923628196</c:v>
                </c:pt>
                <c:pt idx="3" formatCode="0">
                  <c:v>8.9852165027923938</c:v>
                </c:pt>
                <c:pt idx="5" formatCode="0">
                  <c:v>12.936719011377074</c:v>
                </c:pt>
                <c:pt idx="6" formatCode="0">
                  <c:v>7.4645202673223787</c:v>
                </c:pt>
                <c:pt idx="7" formatCode="0">
                  <c:v>8.980119595420426</c:v>
                </c:pt>
                <c:pt idx="8" formatCode="0">
                  <c:v>2.0719250273853951</c:v>
                </c:pt>
                <c:pt idx="9" formatCode="0">
                  <c:v>2.7161821357550782</c:v>
                </c:pt>
                <c:pt idx="10" formatCode="0">
                  <c:v>1.3877210264745246</c:v>
                </c:pt>
                <c:pt idx="12" formatCode="0">
                  <c:v>6.7244228718546823</c:v>
                </c:pt>
                <c:pt idx="13" formatCode="0">
                  <c:v>4.977541957746241</c:v>
                </c:pt>
                <c:pt idx="15" formatCode="0">
                  <c:v>8.3011601379013786</c:v>
                </c:pt>
                <c:pt idx="16" formatCode="0">
                  <c:v>5.4799356713526457</c:v>
                </c:pt>
                <c:pt idx="17" formatCode="0">
                  <c:v>6.917603213269012</c:v>
                </c:pt>
                <c:pt idx="19" formatCode="0">
                  <c:v>2.7509850546741115</c:v>
                </c:pt>
                <c:pt idx="20" formatCode="0">
                  <c:v>3.6281444592327672</c:v>
                </c:pt>
                <c:pt idx="21" formatCode="0">
                  <c:v>8.3232533265413071</c:v>
                </c:pt>
                <c:pt idx="22" formatCode="0">
                  <c:v>5.6224847957044544</c:v>
                </c:pt>
                <c:pt idx="23" formatCode="0">
                  <c:v>9.183439890570007</c:v>
                </c:pt>
                <c:pt idx="25" formatCode="0">
                  <c:v>6.4471651078839844</c:v>
                </c:pt>
                <c:pt idx="26" formatCode="0">
                  <c:v>6.6475727439471832</c:v>
                </c:pt>
                <c:pt idx="27" formatCode="0">
                  <c:v>8.6256765752570494</c:v>
                </c:pt>
                <c:pt idx="28" formatCode="0">
                  <c:v>5.9471636780763708</c:v>
                </c:pt>
                <c:pt idx="31" formatCode="0">
                  <c:v>6.4471651078839844</c:v>
                </c:pt>
                <c:pt idx="32" formatCode="0">
                  <c:v>7.2401968789051514</c:v>
                </c:pt>
                <c:pt idx="33" formatCode="0">
                  <c:v>3.6911488082016457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94-45E4-9622-FC36A68B00A3}"/>
            </c:ext>
          </c:extLst>
        </c:ser>
        <c:ser>
          <c:idx val="5"/>
          <c:order val="5"/>
          <c:tx>
            <c:strRef>
              <c:f>Dati!$H$1357</c:f>
              <c:strCache>
                <c:ptCount val="1"/>
                <c:pt idx="0">
                  <c:v>Vairākas reizes nedēļā, bet ne katru dienu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A61-4C00-AC1F-179C0A5F7A60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A61-4C00-AC1F-179C0A5F7A60}"/>
                </c:ext>
              </c:extLst>
            </c:dLbl>
            <c:dLbl>
              <c:idx val="10"/>
              <c:layout>
                <c:manualLayout>
                  <c:x val="3.7352941176470436E-2"/>
                  <c:y val="2.1466597978551234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9B-4063-BCFC-204D448B82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Dati!$B$1358:$B$1391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Dati!$H$1358:$H$1391</c:f>
              <c:numCache>
                <c:formatCode>General</c:formatCode>
                <c:ptCount val="34"/>
                <c:pt idx="0" formatCode="0">
                  <c:v>6.8198997363162892</c:v>
                </c:pt>
                <c:pt idx="2" formatCode="0">
                  <c:v>4.9983332906553288</c:v>
                </c:pt>
                <c:pt idx="3" formatCode="0">
                  <c:v>9.7102638715528524</c:v>
                </c:pt>
                <c:pt idx="5" formatCode="0">
                  <c:v>21.38244709737927</c:v>
                </c:pt>
                <c:pt idx="6" formatCode="0">
                  <c:v>9.5195605647393524</c:v>
                </c:pt>
                <c:pt idx="7" formatCode="0">
                  <c:v>8.0870651340995412</c:v>
                </c:pt>
                <c:pt idx="8" formatCode="0">
                  <c:v>2.1393692697860791</c:v>
                </c:pt>
                <c:pt idx="9" formatCode="0">
                  <c:v>0.94942937833854546</c:v>
                </c:pt>
                <c:pt idx="10" formatCode="0">
                  <c:v>1.2768026670107548</c:v>
                </c:pt>
                <c:pt idx="12" formatCode="0">
                  <c:v>6.9429889579317088</c:v>
                </c:pt>
                <c:pt idx="13" formatCode="0">
                  <c:v>6.7057235994749185</c:v>
                </c:pt>
                <c:pt idx="15" formatCode="0">
                  <c:v>2.7855084807072261</c:v>
                </c:pt>
                <c:pt idx="16" formatCode="0">
                  <c:v>6.3613406996512323</c:v>
                </c:pt>
                <c:pt idx="17" formatCode="0">
                  <c:v>10.307771660052838</c:v>
                </c:pt>
                <c:pt idx="19" formatCode="0">
                  <c:v>3.5684591662465697</c:v>
                </c:pt>
                <c:pt idx="20" formatCode="0">
                  <c:v>4.1267063885712307</c:v>
                </c:pt>
                <c:pt idx="21" formatCode="0">
                  <c:v>4.0161686341909997</c:v>
                </c:pt>
                <c:pt idx="22" formatCode="0">
                  <c:v>11.581352145221905</c:v>
                </c:pt>
                <c:pt idx="23" formatCode="0">
                  <c:v>10.045633331122776</c:v>
                </c:pt>
                <c:pt idx="25" formatCode="0">
                  <c:v>8.3250579954487893</c:v>
                </c:pt>
                <c:pt idx="26" formatCode="0">
                  <c:v>6.9159807534548063</c:v>
                </c:pt>
                <c:pt idx="27" formatCode="0">
                  <c:v>7.9486534932432642</c:v>
                </c:pt>
                <c:pt idx="28" formatCode="0">
                  <c:v>4.8928750704468014</c:v>
                </c:pt>
                <c:pt idx="29" formatCode="0">
                  <c:v>2.7478755440960976</c:v>
                </c:pt>
                <c:pt idx="31" formatCode="0">
                  <c:v>8.3250579954487893</c:v>
                </c:pt>
                <c:pt idx="32" formatCode="0">
                  <c:v>7.0546124057797455</c:v>
                </c:pt>
                <c:pt idx="33" formatCode="0">
                  <c:v>4.4773233901629919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194-45E4-9622-FC36A68B00A3}"/>
            </c:ext>
          </c:extLst>
        </c:ser>
        <c:ser>
          <c:idx val="6"/>
          <c:order val="6"/>
          <c:tx>
            <c:strRef>
              <c:f>Dati!$I$1357</c:f>
              <c:strCache>
                <c:ptCount val="1"/>
                <c:pt idx="0">
                  <c:v>Reizi dienā vai biežāk</c:v>
                </c:pt>
              </c:strCache>
            </c:strRef>
          </c:tx>
          <c:spPr>
            <a:solidFill>
              <a:srgbClr val="66180B"/>
            </a:solidFill>
            <a:ln>
              <a:noFill/>
            </a:ln>
          </c:spPr>
          <c:invertIfNegative val="0"/>
          <c:dLbls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2A61-4C00-AC1F-179C0A5F7A60}"/>
                </c:ext>
              </c:extLst>
            </c:dLbl>
            <c:dLbl>
              <c:idx val="10"/>
              <c:layout>
                <c:manualLayout>
                  <c:x val="4.5653594771241833E-2"/>
                  <c:y val="4.2933195952104385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9B-4063-BCFC-204D448B82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Dati!$B$1358:$B$1391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Dati!$I$1358:$I$1391</c:f>
              <c:numCache>
                <c:formatCode>General</c:formatCode>
                <c:ptCount val="34"/>
                <c:pt idx="0" formatCode="0">
                  <c:v>10.438751326665299</c:v>
                </c:pt>
                <c:pt idx="2" formatCode="0">
                  <c:v>7.4601530491789161</c:v>
                </c:pt>
                <c:pt idx="3" formatCode="0">
                  <c:v>15.16503164162811</c:v>
                </c:pt>
                <c:pt idx="5" formatCode="0">
                  <c:v>23.598792355980954</c:v>
                </c:pt>
                <c:pt idx="6" formatCode="0">
                  <c:v>14.558123730203091</c:v>
                </c:pt>
                <c:pt idx="7" formatCode="0">
                  <c:v>13.506418963583805</c:v>
                </c:pt>
                <c:pt idx="8" formatCode="0">
                  <c:v>4.8709192945999868</c:v>
                </c:pt>
                <c:pt idx="9" formatCode="0">
                  <c:v>3.4341155332135171</c:v>
                </c:pt>
                <c:pt idx="10" formatCode="0">
                  <c:v>2.7718156055235705</c:v>
                </c:pt>
                <c:pt idx="12" formatCode="0">
                  <c:v>11.132095038468192</c:v>
                </c:pt>
                <c:pt idx="13" formatCode="0">
                  <c:v>9.4927493349150591</c:v>
                </c:pt>
                <c:pt idx="15" formatCode="0">
                  <c:v>11.008031888401582</c:v>
                </c:pt>
                <c:pt idx="16" formatCode="0">
                  <c:v>10.650184999168989</c:v>
                </c:pt>
                <c:pt idx="17" formatCode="0">
                  <c:v>9.4080877818731263</c:v>
                </c:pt>
                <c:pt idx="19" formatCode="0">
                  <c:v>3.5464383226959248</c:v>
                </c:pt>
                <c:pt idx="20" formatCode="0">
                  <c:v>8.8561497650791559</c:v>
                </c:pt>
                <c:pt idx="21" formatCode="0">
                  <c:v>11.886205761207389</c:v>
                </c:pt>
                <c:pt idx="22" formatCode="0">
                  <c:v>11.08990310266404</c:v>
                </c:pt>
                <c:pt idx="23" formatCode="0">
                  <c:v>12.202845000669337</c:v>
                </c:pt>
                <c:pt idx="25" formatCode="0">
                  <c:v>16.784411595322233</c:v>
                </c:pt>
                <c:pt idx="26" formatCode="0">
                  <c:v>7.5625247421660715</c:v>
                </c:pt>
                <c:pt idx="27" formatCode="0">
                  <c:v>6.824878451251621</c:v>
                </c:pt>
                <c:pt idx="28" formatCode="0">
                  <c:v>5.0113904571573036</c:v>
                </c:pt>
                <c:pt idx="29" formatCode="0">
                  <c:v>7.7429712904701526</c:v>
                </c:pt>
                <c:pt idx="31" formatCode="0">
                  <c:v>16.784411595322233</c:v>
                </c:pt>
                <c:pt idx="32" formatCode="0">
                  <c:v>8.5420510643356629</c:v>
                </c:pt>
                <c:pt idx="33" formatCode="0">
                  <c:v>4.609077373548832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194-45E4-9622-FC36A68B00A3}"/>
            </c:ext>
          </c:extLst>
        </c:ser>
        <c:ser>
          <c:idx val="7"/>
          <c:order val="7"/>
          <c:tx>
            <c:strRef>
              <c:f>Dati!$J$1357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Dati!$B$1358:$B$1391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Dati!$J$1358:$J$1391</c:f>
              <c:numCache>
                <c:formatCode>General</c:formatCode>
                <c:ptCount val="34"/>
                <c:pt idx="0" formatCode="0">
                  <c:v>47.642907710259728</c:v>
                </c:pt>
                <c:pt idx="2" formatCode="0">
                  <c:v>56.915412524725603</c:v>
                </c:pt>
                <c:pt idx="3" formatCode="0">
                  <c:v>32.929793388582624</c:v>
                </c:pt>
                <c:pt idx="5" formatCode="0">
                  <c:v>5.0000000000000018</c:v>
                </c:pt>
                <c:pt idx="6" formatCode="0">
                  <c:v>32.7037306869194</c:v>
                </c:pt>
                <c:pt idx="7" formatCode="0">
                  <c:v>41.729589850957211</c:v>
                </c:pt>
                <c:pt idx="8" formatCode="0">
                  <c:v>65.002870236973948</c:v>
                </c:pt>
                <c:pt idx="9" formatCode="0">
                  <c:v>66.994908405906358</c:v>
                </c:pt>
                <c:pt idx="10" formatCode="0">
                  <c:v>72.795036571376357</c:v>
                </c:pt>
                <c:pt idx="12" formatCode="0">
                  <c:v>44.770316373366185</c:v>
                </c:pt>
                <c:pt idx="13" formatCode="0">
                  <c:v>51.699342288621132</c:v>
                </c:pt>
                <c:pt idx="15" formatCode="0">
                  <c:v>51.845037125839738</c:v>
                </c:pt>
                <c:pt idx="16" formatCode="0">
                  <c:v>48.723277668803526</c:v>
                </c:pt>
                <c:pt idx="17" formatCode="0">
                  <c:v>41.797905447215776</c:v>
                </c:pt>
                <c:pt idx="19" formatCode="0">
                  <c:v>62.673958141798103</c:v>
                </c:pt>
                <c:pt idx="20" formatCode="0">
                  <c:v>55.700814401777457</c:v>
                </c:pt>
                <c:pt idx="21" formatCode="0">
                  <c:v>47.878178629675212</c:v>
                </c:pt>
                <c:pt idx="22" formatCode="0">
                  <c:v>41.223059753692915</c:v>
                </c:pt>
                <c:pt idx="23" formatCode="0">
                  <c:v>40.324051110184783</c:v>
                </c:pt>
                <c:pt idx="25" formatCode="0">
                  <c:v>40.052463581878527</c:v>
                </c:pt>
                <c:pt idx="26" formatCode="0">
                  <c:v>50.623213674531165</c:v>
                </c:pt>
                <c:pt idx="27" formatCode="0">
                  <c:v>48.504523798887206</c:v>
                </c:pt>
                <c:pt idx="28" formatCode="0">
                  <c:v>49.200314385566223</c:v>
                </c:pt>
                <c:pt idx="29" formatCode="0">
                  <c:v>62.322959779104558</c:v>
                </c:pt>
                <c:pt idx="31" formatCode="0">
                  <c:v>40.052463581878527</c:v>
                </c:pt>
                <c:pt idx="32" formatCode="0">
                  <c:v>47.72975262223774</c:v>
                </c:pt>
                <c:pt idx="33" formatCode="0">
                  <c:v>57.675189792666458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194-45E4-9622-FC36A68B00A3}"/>
            </c:ext>
          </c:extLst>
        </c:ser>
        <c:ser>
          <c:idx val="8"/>
          <c:order val="8"/>
          <c:tx>
            <c:strRef>
              <c:f>Dati!$K$1357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Dati!$B$1358:$B$1391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Dati!$K$1358:$K$1391</c:f>
              <c:numCache>
                <c:formatCode>General</c:formatCode>
                <c:ptCount val="34"/>
                <c:pt idx="0" formatCode="0">
                  <c:v>8.4461946966885328</c:v>
                </c:pt>
                <c:pt idx="2" formatCode="0">
                  <c:v>9.7517295636202839</c:v>
                </c:pt>
                <c:pt idx="3" formatCode="0">
                  <c:v>6.3746418495942274</c:v>
                </c:pt>
                <c:pt idx="5" formatCode="0">
                  <c:v>3.6164202373843555</c:v>
                </c:pt>
                <c:pt idx="6" formatCode="0">
                  <c:v>8.0331323214166268</c:v>
                </c:pt>
                <c:pt idx="7" formatCode="0">
                  <c:v>9.1352688987814119</c:v>
                </c:pt>
                <c:pt idx="8" formatCode="0">
                  <c:v>7.1909141825353347</c:v>
                </c:pt>
                <c:pt idx="9" formatCode="0">
                  <c:v>12.812008706281022</c:v>
                </c:pt>
                <c:pt idx="10" formatCode="0">
                  <c:v>8.0278942384148326</c:v>
                </c:pt>
                <c:pt idx="12" formatCode="0">
                  <c:v>7.6816875322564577</c:v>
                </c:pt>
                <c:pt idx="13" formatCode="0">
                  <c:v>9.7053315225945038</c:v>
                </c:pt>
                <c:pt idx="15" formatCode="0">
                  <c:v>13.396654051860011</c:v>
                </c:pt>
                <c:pt idx="16" formatCode="0">
                  <c:v>8.3278157561882793</c:v>
                </c:pt>
                <c:pt idx="17" formatCode="0">
                  <c:v>6.6658866800561833</c:v>
                </c:pt>
                <c:pt idx="19" formatCode="0">
                  <c:v>7.6163902910225572</c:v>
                </c:pt>
                <c:pt idx="20" formatCode="0">
                  <c:v>9.1560859543803836</c:v>
                </c:pt>
                <c:pt idx="21" formatCode="0">
                  <c:v>12.728653501389228</c:v>
                </c:pt>
                <c:pt idx="22" formatCode="0">
                  <c:v>9.6191706176868514</c:v>
                </c:pt>
                <c:pt idx="23" formatCode="0">
                  <c:v>4.8368548300867715</c:v>
                </c:pt>
                <c:pt idx="25" formatCode="0">
                  <c:v>8.0545076321796465</c:v>
                </c:pt>
                <c:pt idx="26" formatCode="0">
                  <c:v>13.828212773387339</c:v>
                </c:pt>
                <c:pt idx="27" formatCode="0">
                  <c:v>3.7749798593401587</c:v>
                </c:pt>
                <c:pt idx="28" formatCode="0">
                  <c:v>6.3378394389087109</c:v>
                </c:pt>
                <c:pt idx="29" formatCode="0">
                  <c:v>4.0080825491403678</c:v>
                </c:pt>
                <c:pt idx="31" formatCode="0">
                  <c:v>8.0545076321796465</c:v>
                </c:pt>
                <c:pt idx="32" formatCode="0">
                  <c:v>7.9151098016384287</c:v>
                </c:pt>
                <c:pt idx="33" formatCode="0">
                  <c:v>9.714749336170394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194-45E4-9622-FC36A68B00A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646220480"/>
        <c:axId val="646211072"/>
      </c:barChart>
      <c:catAx>
        <c:axId val="6462204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211072"/>
        <c:crossesAt val="91.5"/>
        <c:auto val="1"/>
        <c:lblAlgn val="ctr"/>
        <c:lblOffset val="100"/>
        <c:tickLblSkip val="1"/>
        <c:tickMarkSkip val="1"/>
        <c:noMultiLvlLbl val="0"/>
      </c:catAx>
      <c:valAx>
        <c:axId val="646211072"/>
        <c:scaling>
          <c:orientation val="minMax"/>
          <c:max val="19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220480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3754618055555572"/>
          <c:y val="2.6693774366471735E-2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856434142915232"/>
          <c:y val="4.420930799220274E-2"/>
          <c:w val="0.61208842556652243"/>
          <c:h val="0.9414123416179337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Dati!$C$1396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Dati!$B$1397:$B$1406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Dati!$C$1397:$C$1406</c:f>
              <c:numCache>
                <c:formatCode>General</c:formatCode>
                <c:ptCount val="10"/>
                <c:pt idx="0" formatCode="0">
                  <c:v>13.282664231388845</c:v>
                </c:pt>
                <c:pt idx="2" formatCode="0">
                  <c:v>5.0526193509117299</c:v>
                </c:pt>
                <c:pt idx="3" formatCode="0">
                  <c:v>59.008976763060602</c:v>
                </c:pt>
                <c:pt idx="5" formatCode="0">
                  <c:v>5.0000000000000018</c:v>
                </c:pt>
                <c:pt idx="6" formatCode="0">
                  <c:v>10.845578952639066</c:v>
                </c:pt>
                <c:pt idx="7" formatCode="0">
                  <c:v>23.993507232971648</c:v>
                </c:pt>
                <c:pt idx="8" formatCode="0">
                  <c:v>28.439373821097583</c:v>
                </c:pt>
                <c:pt idx="9" formatCode="0">
                  <c:v>32.484066899480837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BF-4A91-A993-DF09E54BC465}"/>
            </c:ext>
          </c:extLst>
        </c:ser>
        <c:ser>
          <c:idx val="1"/>
          <c:order val="1"/>
          <c:tx>
            <c:strRef>
              <c:f>Dati!$D$1396</c:f>
              <c:strCache>
                <c:ptCount val="1"/>
                <c:pt idx="0">
                  <c:v>Nekad nav lietojis/-usi</c:v>
                </c:pt>
              </c:strCache>
            </c:strRef>
          </c:tx>
          <c:spPr>
            <a:solidFill>
              <a:srgbClr val="23621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Dati!$B$1397:$B$1406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Dati!$D$1397:$D$1406</c:f>
              <c:numCache>
                <c:formatCode>General</c:formatCode>
                <c:ptCount val="10"/>
                <c:pt idx="0" formatCode="0">
                  <c:v>47.889930187769899</c:v>
                </c:pt>
                <c:pt idx="2" formatCode="0">
                  <c:v>55.566401210430314</c:v>
                </c:pt>
                <c:pt idx="3" formatCode="0">
                  <c:v>6.3553373189130484</c:v>
                </c:pt>
                <c:pt idx="5" formatCode="0">
                  <c:v>55.81272897432455</c:v>
                </c:pt>
                <c:pt idx="6" formatCode="0">
                  <c:v>47.200794885798253</c:v>
                </c:pt>
                <c:pt idx="7" formatCode="0">
                  <c:v>36.638320105271966</c:v>
                </c:pt>
                <c:pt idx="8" formatCode="0">
                  <c:v>22.378586011222755</c:v>
                </c:pt>
                <c:pt idx="9" formatCode="0">
                  <c:v>4.3964255243442611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BF-4A91-A993-DF09E54BC465}"/>
            </c:ext>
          </c:extLst>
        </c:ser>
        <c:ser>
          <c:idx val="2"/>
          <c:order val="2"/>
          <c:tx>
            <c:strRef>
              <c:f>Dati!$E$1396</c:f>
              <c:strCache>
                <c:ptCount val="1"/>
                <c:pt idx="0">
                  <c:v>Agrāk lietoja, bet tagad vairs ne</c:v>
                </c:pt>
              </c:strCache>
            </c:strRef>
          </c:tx>
          <c:spPr>
            <a:solidFill>
              <a:srgbClr val="74D8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Dati!$B$1397:$B$1406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Dati!$E$1397:$E$1406</c:f>
              <c:numCache>
                <c:formatCode>General</c:formatCode>
                <c:ptCount val="10"/>
                <c:pt idx="0" formatCode="0">
                  <c:v>13.075406955416026</c:v>
                </c:pt>
                <c:pt idx="2" formatCode="0">
                  <c:v>13.628980813232726</c:v>
                </c:pt>
                <c:pt idx="3" formatCode="0">
                  <c:v>8.8836872926011186</c:v>
                </c:pt>
                <c:pt idx="5" formatCode="0">
                  <c:v>13.435272400250218</c:v>
                </c:pt>
                <c:pt idx="6" formatCode="0">
                  <c:v>16.201627536137451</c:v>
                </c:pt>
                <c:pt idx="7" formatCode="0">
                  <c:v>13.616174036331156</c:v>
                </c:pt>
                <c:pt idx="8" formatCode="0">
                  <c:v>23.430041542254436</c:v>
                </c:pt>
                <c:pt idx="9" formatCode="0">
                  <c:v>37.367508950749666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BF-4A91-A993-DF09E54BC465}"/>
            </c:ext>
          </c:extLst>
        </c:ser>
        <c:ser>
          <c:idx val="3"/>
          <c:order val="3"/>
          <c:tx>
            <c:strRef>
              <c:f>Dati!$F$1396</c:f>
              <c:strCache>
                <c:ptCount val="1"/>
                <c:pt idx="0">
                  <c:v>Retāk nekā reizi mēnesī</c:v>
                </c:pt>
              </c:strCache>
            </c:strRef>
          </c:tx>
          <c:spPr>
            <a:solidFill>
              <a:srgbClr val="F9D2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Dati!$B$1397:$B$1406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Dati!$F$1397:$F$1406</c:f>
              <c:numCache>
                <c:formatCode>General</c:formatCode>
                <c:ptCount val="10"/>
                <c:pt idx="0" formatCode="0">
                  <c:v>7.322305514554901</c:v>
                </c:pt>
                <c:pt idx="2" formatCode="0">
                  <c:v>6.0156934200448733</c:v>
                </c:pt>
                <c:pt idx="3" formatCode="0">
                  <c:v>20.115241031692303</c:v>
                </c:pt>
                <c:pt idx="5" formatCode="0">
                  <c:v>5.8351539333380371</c:v>
                </c:pt>
                <c:pt idx="6" formatCode="0">
                  <c:v>12.201122728406212</c:v>
                </c:pt>
                <c:pt idx="7" formatCode="0">
                  <c:v>18.45990038745164</c:v>
                </c:pt>
                <c:pt idx="8" formatCode="0">
                  <c:v>15.127109075769926</c:v>
                </c:pt>
                <c:pt idx="9" formatCode="0">
                  <c:v>3.7832718380817041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BF-4A91-A993-DF09E54BC465}"/>
            </c:ext>
          </c:extLst>
        </c:ser>
        <c:ser>
          <c:idx val="4"/>
          <c:order val="4"/>
          <c:tx>
            <c:strRef>
              <c:f>Dati!$G$1396</c:f>
              <c:strCache>
                <c:ptCount val="1"/>
                <c:pt idx="0">
                  <c:v>Vismaz reizi mēnesī</c:v>
                </c:pt>
              </c:strCache>
            </c:strRef>
          </c:tx>
          <c:spPr>
            <a:solidFill>
              <a:srgbClr val="F4A69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Dati!$B$1397:$B$1406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Dati!$G$1397:$G$1406</c:f>
              <c:numCache>
                <c:formatCode>General</c:formatCode>
                <c:ptCount val="10"/>
                <c:pt idx="0" formatCode="0">
                  <c:v>6.0075115825889993</c:v>
                </c:pt>
                <c:pt idx="2" formatCode="0">
                  <c:v>5.0168809708149356</c:v>
                </c:pt>
                <c:pt idx="3" formatCode="0">
                  <c:v>16.503346281339454</c:v>
                </c:pt>
                <c:pt idx="5" formatCode="0">
                  <c:v>5.3438712135003028</c:v>
                </c:pt>
                <c:pt idx="6" formatCode="0">
                  <c:v>7.1728791295866996</c:v>
                </c:pt>
                <c:pt idx="7" formatCode="0">
                  <c:v>12.024392108827376</c:v>
                </c:pt>
                <c:pt idx="8" formatCode="0">
                  <c:v>16.002027555985631</c:v>
                </c:pt>
                <c:pt idx="9" formatCode="0">
                  <c:v>19.697676777155177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7BF-4A91-A993-DF09E54BC465}"/>
            </c:ext>
          </c:extLst>
        </c:ser>
        <c:ser>
          <c:idx val="5"/>
          <c:order val="5"/>
          <c:tx>
            <c:strRef>
              <c:f>Dati!$H$1396</c:f>
              <c:strCache>
                <c:ptCount val="1"/>
                <c:pt idx="0">
                  <c:v>Vairākas reizes nedēļā, bet ne katru dienu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Dati!$B$1397:$B$1406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Dati!$H$1397:$H$1406</c:f>
              <c:numCache>
                <c:formatCode>General</c:formatCode>
                <c:ptCount val="10"/>
                <c:pt idx="0" formatCode="0">
                  <c:v>6.8198997363162892</c:v>
                </c:pt>
                <c:pt idx="2" formatCode="0">
                  <c:v>4.5343216799602883</c:v>
                </c:pt>
                <c:pt idx="3" formatCode="0">
                  <c:v>18.735072817610494</c:v>
                </c:pt>
                <c:pt idx="5" formatCode="0">
                  <c:v>4.4384516779641299</c:v>
                </c:pt>
                <c:pt idx="6" formatCode="0">
                  <c:v>5.6680755195128407</c:v>
                </c:pt>
                <c:pt idx="7" formatCode="0">
                  <c:v>7.042569108761457</c:v>
                </c:pt>
                <c:pt idx="8" formatCode="0">
                  <c:v>6.9677979482150612</c:v>
                </c:pt>
                <c:pt idx="9" formatCode="0">
                  <c:v>12.039718254291794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7BF-4A91-A993-DF09E54BC465}"/>
            </c:ext>
          </c:extLst>
        </c:ser>
        <c:ser>
          <c:idx val="6"/>
          <c:order val="6"/>
          <c:tx>
            <c:strRef>
              <c:f>Dati!$I$1396</c:f>
              <c:strCache>
                <c:ptCount val="1"/>
                <c:pt idx="0">
                  <c:v>Reizi dienā vai biežāk</c:v>
                </c:pt>
              </c:strCache>
            </c:strRef>
          </c:tx>
          <c:spPr>
            <a:solidFill>
              <a:srgbClr val="66180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Dati!$B$1397:$B$1406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Dati!$I$1397:$I$1406</c:f>
              <c:numCache>
                <c:formatCode>General</c:formatCode>
                <c:ptCount val="10"/>
                <c:pt idx="0" formatCode="0">
                  <c:v>10.438751326665299</c:v>
                </c:pt>
                <c:pt idx="2" formatCode="0">
                  <c:v>5.6371124822742633</c:v>
                </c:pt>
                <c:pt idx="3" formatCode="0">
                  <c:v>28.676487014696029</c:v>
                </c:pt>
                <c:pt idx="5" formatCode="0">
                  <c:v>5.4622094567651587</c:v>
                </c:pt>
                <c:pt idx="6" formatCode="0">
                  <c:v>6.4814369721631095</c:v>
                </c:pt>
                <c:pt idx="7" formatCode="0">
                  <c:v>10.31068960648548</c:v>
                </c:pt>
                <c:pt idx="8" formatCode="0">
                  <c:v>13.343385638872943</c:v>
                </c:pt>
                <c:pt idx="9" formatCode="0">
                  <c:v>22.715398655377381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7BF-4A91-A993-DF09E54BC465}"/>
            </c:ext>
          </c:extLst>
        </c:ser>
        <c:ser>
          <c:idx val="7"/>
          <c:order val="7"/>
          <c:tx>
            <c:strRef>
              <c:f>Dati!$J$1396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Dati!$B$1397:$B$1406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Dati!$J$1397:$J$1406</c:f>
              <c:numCache>
                <c:formatCode>General</c:formatCode>
                <c:ptCount val="10"/>
                <c:pt idx="0" formatCode="0">
                  <c:v>60.441678985212796</c:v>
                </c:pt>
                <c:pt idx="2" formatCode="0">
                  <c:v>69.826138592243922</c:v>
                </c:pt>
                <c:pt idx="3" formatCode="0">
                  <c:v>6.9999999999999964</c:v>
                </c:pt>
                <c:pt idx="5" formatCode="0">
                  <c:v>69.950460863770658</c:v>
                </c:pt>
                <c:pt idx="6" formatCode="0">
                  <c:v>59.506632795669411</c:v>
                </c:pt>
                <c:pt idx="7" formatCode="0">
                  <c:v>43.192595933812321</c:v>
                </c:pt>
                <c:pt idx="8" formatCode="0">
                  <c:v>39.589826926494709</c:v>
                </c:pt>
                <c:pt idx="9" formatCode="0">
                  <c:v>32.794081620432223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7BF-4A91-A993-DF09E54BC465}"/>
            </c:ext>
          </c:extLst>
        </c:ser>
        <c:ser>
          <c:idx val="8"/>
          <c:order val="8"/>
          <c:tx>
            <c:strRef>
              <c:f>Dati!$K$1396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dLbl>
              <c:idx val="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7E-49DB-9F25-3AA2BAD27543}"/>
                </c:ext>
              </c:extLst>
            </c:dLbl>
            <c:dLbl>
              <c:idx val="7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7E-49DB-9F25-3AA2BAD27543}"/>
                </c:ext>
              </c:extLst>
            </c:dLbl>
            <c:dLbl>
              <c:idx val="8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7E-49DB-9F25-3AA2BAD275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Dati!$B$1397:$B$1406</c:f>
              <c:strCache>
                <c:ptCount val="10"/>
                <c:pt idx="0">
                  <c:v>VISI RESPONDENTI, n=706</c:v>
                </c:pt>
                <c:pt idx="1">
                  <c:v>TABAKAS PRODUKTU LIETOŠANA</c:v>
                </c:pt>
                <c:pt idx="2">
                  <c:v>Lieto tradicionālos tabakas produktus, n=587</c:v>
                </c:pt>
                <c:pt idx="3">
                  <c:v>Lieto jaunos tabakas produktus, n=261</c:v>
                </c:pt>
                <c:pt idx="5">
                  <c:v>Cigaretes, n=551</c:v>
                </c:pt>
                <c:pt idx="6">
                  <c:v>Smēķējamā tabaka, n=99</c:v>
                </c:pt>
                <c:pt idx="7">
                  <c:v>Cigarillas, n=59</c:v>
                </c:pt>
                <c:pt idx="8">
                  <c:v>Karsējamā tabaka, n=69</c:v>
                </c:pt>
                <c:pt idx="9">
                  <c:v>Beztabakas nikotīna spilventiņi, n=24</c:v>
                </c:pt>
              </c:strCache>
            </c:strRef>
          </c:cat>
          <c:val>
            <c:numRef>
              <c:f>Dati!$K$1397:$K$1406</c:f>
              <c:numCache>
                <c:formatCode>General</c:formatCode>
                <c:ptCount val="10"/>
                <c:pt idx="0" formatCode="0">
                  <c:v>8.4461946966885328</c:v>
                </c:pt>
                <c:pt idx="2" formatCode="0">
                  <c:v>9.6006094232425383</c:v>
                </c:pt>
                <c:pt idx="3" formatCode="0">
                  <c:v>0.73082824314753025</c:v>
                </c:pt>
                <c:pt idx="5" formatCode="0">
                  <c:v>9.6723123438575342</c:v>
                </c:pt>
                <c:pt idx="6" formatCode="0">
                  <c:v>5.0740632283954401</c:v>
                </c:pt>
                <c:pt idx="7" formatCode="0">
                  <c:v>1.9079546468709476</c:v>
                </c:pt>
                <c:pt idx="8" formatCode="0">
                  <c:v>2.7510522276792444</c:v>
                </c:pt>
                <c:pt idx="9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BF-4A91-A993-DF09E54BC46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646217344"/>
        <c:axId val="646211464"/>
      </c:barChart>
      <c:catAx>
        <c:axId val="646217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211464"/>
        <c:crossesAt val="74.2"/>
        <c:auto val="1"/>
        <c:lblAlgn val="ctr"/>
        <c:lblOffset val="100"/>
        <c:tickLblSkip val="1"/>
        <c:tickMarkSkip val="1"/>
        <c:noMultiLvlLbl val="0"/>
      </c:catAx>
      <c:valAx>
        <c:axId val="646211464"/>
        <c:scaling>
          <c:orientation val="minMax"/>
          <c:max val="2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217344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lv-LV"/>
              <a:t>%</a:t>
            </a:r>
          </a:p>
        </c:rich>
      </c:tx>
      <c:layout>
        <c:manualLayout>
          <c:xMode val="edge"/>
          <c:yMode val="edge"/>
          <c:x val="0.96564035947712423"/>
          <c:y val="1.3993591479375395E-2"/>
        </c:manualLayout>
      </c:layout>
      <c:overlay val="0"/>
      <c:spPr>
        <a:noFill/>
        <a:ln w="3175">
          <a:solidFill>
            <a:srgbClr val="000000"/>
          </a:solidFill>
        </a:ln>
        <a:effectLst>
          <a:outerShdw dist="38100" dir="2700000" algn="ctr" rotWithShape="0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3856434142915232"/>
          <c:y val="3.2607636068237203E-2"/>
          <c:w val="0.61208842556652243"/>
          <c:h val="0.955656873364022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Dati!$C$1466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Dati!$B$1467:$B$1500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Dati!$C$1467:$C$1500</c:f>
              <c:numCache>
                <c:formatCode>General</c:formatCode>
                <c:ptCount val="34"/>
                <c:pt idx="0" formatCode="0">
                  <c:v>19.212295844296946</c:v>
                </c:pt>
                <c:pt idx="2" formatCode="0">
                  <c:v>18.085734590512338</c:v>
                </c:pt>
                <c:pt idx="3" formatCode="0">
                  <c:v>20.999862941749015</c:v>
                </c:pt>
                <c:pt idx="5" formatCode="0">
                  <c:v>20.080772634504715</c:v>
                </c:pt>
                <c:pt idx="6" formatCode="0">
                  <c:v>23.446799775763147</c:v>
                </c:pt>
                <c:pt idx="7" formatCode="0">
                  <c:v>21.059474888529678</c:v>
                </c:pt>
                <c:pt idx="8" formatCode="0">
                  <c:v>19.500592768401361</c:v>
                </c:pt>
                <c:pt idx="9" formatCode="0">
                  <c:v>18.082971100064341</c:v>
                </c:pt>
                <c:pt idx="10" formatCode="0">
                  <c:v>6.3570078658938627</c:v>
                </c:pt>
                <c:pt idx="12" formatCode="0">
                  <c:v>18.535238893232108</c:v>
                </c:pt>
                <c:pt idx="13" formatCode="0">
                  <c:v>20.472499454805785</c:v>
                </c:pt>
                <c:pt idx="15" formatCode="0">
                  <c:v>21.664409422509245</c:v>
                </c:pt>
                <c:pt idx="16" formatCode="0">
                  <c:v>17.67841127105428</c:v>
                </c:pt>
                <c:pt idx="17" formatCode="0">
                  <c:v>23.744710837859905</c:v>
                </c:pt>
                <c:pt idx="19" formatCode="0">
                  <c:v>13.889281206795108</c:v>
                </c:pt>
                <c:pt idx="20" formatCode="0">
                  <c:v>12.694687118964985</c:v>
                </c:pt>
                <c:pt idx="21" formatCode="0">
                  <c:v>24.180319202988624</c:v>
                </c:pt>
                <c:pt idx="22" formatCode="0">
                  <c:v>23.043548528326212</c:v>
                </c:pt>
                <c:pt idx="23" formatCode="0">
                  <c:v>23.733650249539842</c:v>
                </c:pt>
                <c:pt idx="25" formatCode="0">
                  <c:v>22.298633244405842</c:v>
                </c:pt>
                <c:pt idx="26" formatCode="0">
                  <c:v>23.661290053898679</c:v>
                </c:pt>
                <c:pt idx="27" formatCode="0">
                  <c:v>17.817874015859076</c:v>
                </c:pt>
                <c:pt idx="28" formatCode="0">
                  <c:v>14.644079515265318</c:v>
                </c:pt>
                <c:pt idx="29" formatCode="0">
                  <c:v>4.9999999999999956</c:v>
                </c:pt>
                <c:pt idx="31" formatCode="0">
                  <c:v>22.298633244405842</c:v>
                </c:pt>
                <c:pt idx="32" formatCode="0">
                  <c:v>19.509842413169196</c:v>
                </c:pt>
                <c:pt idx="33" formatCode="0">
                  <c:v>14.666420481633997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F0-4B15-8E0A-4B0382F3F3F0}"/>
            </c:ext>
          </c:extLst>
        </c:ser>
        <c:ser>
          <c:idx val="1"/>
          <c:order val="1"/>
          <c:tx>
            <c:strRef>
              <c:f>Dati!$D$1466</c:f>
              <c:strCache>
                <c:ptCount val="1"/>
                <c:pt idx="0">
                  <c:v>Nekad nav lietojis/-usi</c:v>
                </c:pt>
              </c:strCache>
            </c:strRef>
          </c:tx>
          <c:spPr>
            <a:solidFill>
              <a:srgbClr val="23621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Dati!$B$1467:$B$1500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Dati!$D$1467:$D$1500</c:f>
              <c:numCache>
                <c:formatCode>General</c:formatCode>
                <c:ptCount val="34"/>
                <c:pt idx="0" formatCode="0">
                  <c:v>70.880934707121725</c:v>
                </c:pt>
                <c:pt idx="2" formatCode="0">
                  <c:v>72.675977910268713</c:v>
                </c:pt>
                <c:pt idx="3" formatCode="0">
                  <c:v>68.032656233429435</c:v>
                </c:pt>
                <c:pt idx="5" formatCode="0">
                  <c:v>60.661801164571386</c:v>
                </c:pt>
                <c:pt idx="6" formatCode="0">
                  <c:v>59.716597015731566</c:v>
                </c:pt>
                <c:pt idx="7" formatCode="0">
                  <c:v>67.418153166963478</c:v>
                </c:pt>
                <c:pt idx="8" formatCode="0">
                  <c:v>75.349866067270554</c:v>
                </c:pt>
                <c:pt idx="9" formatCode="0">
                  <c:v>78.410637305311056</c:v>
                </c:pt>
                <c:pt idx="10" formatCode="0">
                  <c:v>91.972105761585112</c:v>
                </c:pt>
                <c:pt idx="12" formatCode="0">
                  <c:v>69.584817240626208</c:v>
                </c:pt>
                <c:pt idx="13" formatCode="0">
                  <c:v>72.545383247151705</c:v>
                </c:pt>
                <c:pt idx="15" formatCode="0">
                  <c:v>70.392789942937469</c:v>
                </c:pt>
                <c:pt idx="16" formatCode="0">
                  <c:v>71.56414547492605</c:v>
                </c:pt>
                <c:pt idx="17" formatCode="0">
                  <c:v>68.591895799263796</c:v>
                </c:pt>
                <c:pt idx="19" formatCode="0">
                  <c:v>79.807381825150657</c:v>
                </c:pt>
                <c:pt idx="20" formatCode="0">
                  <c:v>77.785306540598668</c:v>
                </c:pt>
                <c:pt idx="21" formatCode="0">
                  <c:v>65.791251669614866</c:v>
                </c:pt>
                <c:pt idx="22" formatCode="0">
                  <c:v>70.468186379343265</c:v>
                </c:pt>
                <c:pt idx="23" formatCode="0">
                  <c:v>61.978275986427775</c:v>
                </c:pt>
                <c:pt idx="25" formatCode="0">
                  <c:v>67.56167969330825</c:v>
                </c:pt>
                <c:pt idx="26" formatCode="0">
                  <c:v>66.003956414394921</c:v>
                </c:pt>
                <c:pt idx="27" formatCode="0">
                  <c:v>74.497042484676896</c:v>
                </c:pt>
                <c:pt idx="28" formatCode="0">
                  <c:v>72.642979200660548</c:v>
                </c:pt>
                <c:pt idx="29" formatCode="0">
                  <c:v>88.036005996173856</c:v>
                </c:pt>
                <c:pt idx="31" formatCode="0">
                  <c:v>67.56167969330825</c:v>
                </c:pt>
                <c:pt idx="32" formatCode="0">
                  <c:v>69.95237255831448</c:v>
                </c:pt>
                <c:pt idx="33" formatCode="0">
                  <c:v>76.623075010962665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7F0-4B15-8E0A-4B0382F3F3F0}"/>
            </c:ext>
          </c:extLst>
        </c:ser>
        <c:ser>
          <c:idx val="2"/>
          <c:order val="2"/>
          <c:tx>
            <c:strRef>
              <c:f>Dati!$E$1466</c:f>
              <c:strCache>
                <c:ptCount val="1"/>
                <c:pt idx="0">
                  <c:v>Agrāk lietoja, bet tagad vairs ne</c:v>
                </c:pt>
              </c:strCache>
            </c:strRef>
          </c:tx>
          <c:spPr>
            <a:solidFill>
              <a:srgbClr val="74D880"/>
            </a:solidFill>
          </c:spPr>
          <c:invertIfNegative val="0"/>
          <c:dLbls>
            <c:dLbl>
              <c:idx val="8"/>
              <c:layout>
                <c:manualLayout>
                  <c:x val="-2.425212418300653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33-42AF-A532-C40AE570700A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33-42AF-A532-C40AE5707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Dati!$B$1467:$B$1500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Dati!$E$1467:$E$1500</c:f>
              <c:numCache>
                <c:formatCode>General</c:formatCode>
                <c:ptCount val="34"/>
                <c:pt idx="0" formatCode="0">
                  <c:v>8.2358830760603059</c:v>
                </c:pt>
                <c:pt idx="2" formatCode="0">
                  <c:v>7.5674011266979218</c:v>
                </c:pt>
                <c:pt idx="3" formatCode="0">
                  <c:v>9.2965944523005266</c:v>
                </c:pt>
                <c:pt idx="5" formatCode="0">
                  <c:v>17.586539828402874</c:v>
                </c:pt>
                <c:pt idx="6" formatCode="0">
                  <c:v>15.165716835984265</c:v>
                </c:pt>
                <c:pt idx="7" formatCode="0">
                  <c:v>9.8514855719858208</c:v>
                </c:pt>
                <c:pt idx="8" formatCode="0">
                  <c:v>3.4786547918070574</c:v>
                </c:pt>
                <c:pt idx="9" formatCode="0">
                  <c:v>1.8355052221035761</c:v>
                </c:pt>
                <c:pt idx="12" formatCode="0">
                  <c:v>10.209057493620659</c:v>
                </c:pt>
                <c:pt idx="13" formatCode="0">
                  <c:v>5.3112309255214836</c:v>
                </c:pt>
                <c:pt idx="15" formatCode="0">
                  <c:v>6.2719142620322632</c:v>
                </c:pt>
                <c:pt idx="16" formatCode="0">
                  <c:v>9.0865568814986464</c:v>
                </c:pt>
                <c:pt idx="17" formatCode="0">
                  <c:v>5.9925069903552748</c:v>
                </c:pt>
                <c:pt idx="19" formatCode="0">
                  <c:v>4.6324505955332116</c:v>
                </c:pt>
                <c:pt idx="20" formatCode="0">
                  <c:v>7.8491199679153212</c:v>
                </c:pt>
                <c:pt idx="21" formatCode="0">
                  <c:v>8.3575427548754853</c:v>
                </c:pt>
                <c:pt idx="22" formatCode="0">
                  <c:v>4.8173787198094979</c:v>
                </c:pt>
                <c:pt idx="23" formatCode="0">
                  <c:v>12.617187391511356</c:v>
                </c:pt>
                <c:pt idx="25" formatCode="0">
                  <c:v>8.4688006897648833</c:v>
                </c:pt>
                <c:pt idx="26" formatCode="0">
                  <c:v>8.6638671591853758</c:v>
                </c:pt>
                <c:pt idx="27" formatCode="0">
                  <c:v>6.0141971269430039</c:v>
                </c:pt>
                <c:pt idx="28" formatCode="0">
                  <c:v>11.042054911553109</c:v>
                </c:pt>
                <c:pt idx="29" formatCode="0">
                  <c:v>5.2931076313051237</c:v>
                </c:pt>
                <c:pt idx="31" formatCode="0">
                  <c:v>8.4688006897648833</c:v>
                </c:pt>
                <c:pt idx="32" formatCode="0">
                  <c:v>8.8668986559952998</c:v>
                </c:pt>
                <c:pt idx="33" formatCode="0">
                  <c:v>7.0396181348823124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F0-4B15-8E0A-4B0382F3F3F0}"/>
            </c:ext>
          </c:extLst>
        </c:ser>
        <c:ser>
          <c:idx val="3"/>
          <c:order val="3"/>
          <c:tx>
            <c:strRef>
              <c:f>Dati!$F$1466</c:f>
              <c:strCache>
                <c:ptCount val="1"/>
                <c:pt idx="0">
                  <c:v>Retāk nekā reizi mēnesī</c:v>
                </c:pt>
              </c:strCache>
            </c:strRef>
          </c:tx>
          <c:spPr>
            <a:solidFill>
              <a:srgbClr val="F9D2CC"/>
            </a:solidFill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0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4AB-4BAF-A6F2-BA708C2C4530}"/>
                </c:ext>
              </c:extLst>
            </c:dLbl>
            <c:dLbl>
              <c:idx val="16"/>
              <c:layout>
                <c:manualLayout>
                  <c:x val="4.5653594771241833E-2"/>
                  <c:y val="4.513042693909266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33-42AF-A532-C40AE570700A}"/>
                </c:ext>
              </c:extLst>
            </c:dLbl>
            <c:dLbl>
              <c:idx val="19"/>
              <c:layout>
                <c:manualLayout>
                  <c:x val="3.7352941176470589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33-42AF-A532-C40AE570700A}"/>
                </c:ext>
              </c:extLst>
            </c:dLbl>
            <c:dLbl>
              <c:idx val="20"/>
              <c:layout>
                <c:manualLayout>
                  <c:x val="2.490196078431372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33-42AF-A532-C40AE570700A}"/>
                </c:ext>
              </c:extLst>
            </c:dLbl>
            <c:dLbl>
              <c:idx val="22"/>
              <c:layout>
                <c:manualLayout>
                  <c:x val="4.7728758169934639E-2"/>
                  <c:y val="1.0507746351379621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33-42AF-A532-C40AE570700A}"/>
                </c:ext>
              </c:extLst>
            </c:dLbl>
            <c:dLbl>
              <c:idx val="28"/>
              <c:layout>
                <c:manualLayout>
                  <c:x val="-1.5217689127703898E-16"/>
                  <c:y val="1.43289105514938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33-42AF-A532-C40AE570700A}"/>
                </c:ext>
              </c:extLst>
            </c:dLbl>
            <c:dLbl>
              <c:idx val="29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33-42AF-A532-C40AE5707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Dati!$B$1467:$B$1500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Dati!$F$1467:$F$1500</c:f>
              <c:numCache>
                <c:formatCode>General</c:formatCode>
                <c:ptCount val="34"/>
                <c:pt idx="0" formatCode="0">
                  <c:v>2.3344565070572494</c:v>
                </c:pt>
                <c:pt idx="2" formatCode="0">
                  <c:v>2.370265134112322</c:v>
                </c:pt>
                <c:pt idx="3" formatCode="0">
                  <c:v>2.2776372943304275</c:v>
                </c:pt>
                <c:pt idx="5" formatCode="0">
                  <c:v>5.4403718608312079</c:v>
                </c:pt>
                <c:pt idx="6" formatCode="0">
                  <c:v>5.3554938404850541</c:v>
                </c:pt>
                <c:pt idx="7" formatCode="0">
                  <c:v>2.319232661966347</c:v>
                </c:pt>
                <c:pt idx="8" formatCode="0">
                  <c:v>0.677381899474782</c:v>
                </c:pt>
                <c:pt idx="12" formatCode="0">
                  <c:v>2.4685917318092478</c:v>
                </c:pt>
                <c:pt idx="13" formatCode="0">
                  <c:v>2.1548513025162936</c:v>
                </c:pt>
                <c:pt idx="15" formatCode="0">
                  <c:v>3.2704958972395337</c:v>
                </c:pt>
                <c:pt idx="16" formatCode="0">
                  <c:v>2.0285088801785167</c:v>
                </c:pt>
                <c:pt idx="17" formatCode="0">
                  <c:v>3.0385332826238693</c:v>
                </c:pt>
                <c:pt idx="19" formatCode="0">
                  <c:v>0.85550402893743005</c:v>
                </c:pt>
                <c:pt idx="20" formatCode="0">
                  <c:v>1.8356369958598442</c:v>
                </c:pt>
                <c:pt idx="21" formatCode="0">
                  <c:v>2.5044807387646375</c:v>
                </c:pt>
                <c:pt idx="22" formatCode="0">
                  <c:v>1.065653469683465</c:v>
                </c:pt>
                <c:pt idx="23" formatCode="0">
                  <c:v>3.8327272470054434</c:v>
                </c:pt>
                <c:pt idx="25" formatCode="0">
                  <c:v>2.7860758134497825</c:v>
                </c:pt>
                <c:pt idx="26" formatCode="0">
                  <c:v>2.1033992061853155</c:v>
                </c:pt>
                <c:pt idx="27" formatCode="0">
                  <c:v>2.6077422836904809</c:v>
                </c:pt>
                <c:pt idx="28" formatCode="0">
                  <c:v>1.124808499554883</c:v>
                </c:pt>
                <c:pt idx="29" formatCode="0">
                  <c:v>2.6628038233806817</c:v>
                </c:pt>
                <c:pt idx="31" formatCode="0">
                  <c:v>2.7860758134497825</c:v>
                </c:pt>
                <c:pt idx="32" formatCode="0">
                  <c:v>2.7743691329231144</c:v>
                </c:pt>
                <c:pt idx="33" formatCode="0">
                  <c:v>1.1135513558809247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7F0-4B15-8E0A-4B0382F3F3F0}"/>
            </c:ext>
          </c:extLst>
        </c:ser>
        <c:ser>
          <c:idx val="4"/>
          <c:order val="4"/>
          <c:tx>
            <c:strRef>
              <c:f>Dati!$G$1466</c:f>
              <c:strCache>
                <c:ptCount val="1"/>
                <c:pt idx="0">
                  <c:v>Vismaz reizi mēnesī</c:v>
                </c:pt>
              </c:strCache>
            </c:strRef>
          </c:tx>
          <c:spPr>
            <a:solidFill>
              <a:srgbClr val="F4A698"/>
            </a:solidFill>
          </c:spPr>
          <c:invertIfNegative val="0"/>
          <c:dLbls>
            <c:dLbl>
              <c:idx val="0"/>
              <c:layout>
                <c:manualLayout>
                  <c:x val="-1.5217689127703898E-16"/>
                  <c:y val="1.45471161657189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33-42AF-A532-C40AE570700A}"/>
                </c:ext>
              </c:extLst>
            </c:dLbl>
            <c:dLbl>
              <c:idx val="3"/>
              <c:layout>
                <c:manualLayout>
                  <c:x val="0"/>
                  <c:y val="-1.71946926617925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33-42AF-A532-C40AE570700A}"/>
                </c:ext>
              </c:extLst>
            </c:dLbl>
            <c:dLbl>
              <c:idx val="5"/>
              <c:layout>
                <c:manualLayout>
                  <c:x val="0"/>
                  <c:y val="2.006047477209134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33-42AF-A532-C40AE570700A}"/>
                </c:ext>
              </c:extLst>
            </c:dLbl>
            <c:dLbl>
              <c:idx val="6"/>
              <c:layout>
                <c:manualLayout>
                  <c:x val="0"/>
                  <c:y val="1.71946926617926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33-42AF-A532-C40AE570700A}"/>
                </c:ext>
              </c:extLst>
            </c:dLbl>
            <c:dLbl>
              <c:idx val="8"/>
              <c:layout>
                <c:manualLayout>
                  <c:x val="5.294999999999999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C33-42AF-A532-C40AE570700A}"/>
                </c:ext>
              </c:extLst>
            </c:dLbl>
            <c:dLbl>
              <c:idx val="12"/>
              <c:layout>
                <c:manualLayout>
                  <c:x val="4.4387254901960785E-2"/>
                  <c:y val="2.256521347217327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33-42AF-A532-C40AE570700A}"/>
                </c:ext>
              </c:extLst>
            </c:dLbl>
            <c:dLbl>
              <c:idx val="13"/>
              <c:layout>
                <c:manualLayout>
                  <c:x val="3.9428104575163249E-2"/>
                  <c:y val="5.253873175689810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C33-42AF-A532-C40AE570700A}"/>
                </c:ext>
              </c:extLst>
            </c:dLbl>
            <c:dLbl>
              <c:idx val="16"/>
              <c:layout>
                <c:manualLayout>
                  <c:x val="5.8104575163398543E-2"/>
                  <c:y val="9.0260853878185334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C33-42AF-A532-C40AE570700A}"/>
                </c:ext>
              </c:extLst>
            </c:dLbl>
            <c:dLbl>
              <c:idx val="17"/>
              <c:layout>
                <c:manualLayout>
                  <c:x val="0"/>
                  <c:y val="2.29264825345247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C33-42AF-A532-C40AE570700A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0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4AB-4BAF-A6F2-BA708C2C4530}"/>
                </c:ext>
              </c:extLst>
            </c:dLbl>
            <c:dLbl>
              <c:idx val="22"/>
              <c:layout>
                <c:manualLayout>
                  <c:x val="6.2254901960784315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C33-42AF-A532-C40AE570700A}"/>
                </c:ext>
              </c:extLst>
            </c:dLbl>
            <c:dLbl>
              <c:idx val="26"/>
              <c:layout>
                <c:manualLayout>
                  <c:x val="2.9052287581699348E-2"/>
                  <c:y val="1.0507746351379621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C33-42AF-A532-C40AE570700A}"/>
                </c:ext>
              </c:extLst>
            </c:dLbl>
            <c:dLbl>
              <c:idx val="32"/>
              <c:layout>
                <c:manualLayout>
                  <c:x val="4.4868954248365858E-2"/>
                  <c:y val="9.0260853857169843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C33-42AF-A532-C40AE570700A}"/>
                </c:ext>
              </c:extLst>
            </c:dLbl>
            <c:dLbl>
              <c:idx val="33"/>
              <c:layout>
                <c:manualLayout>
                  <c:x val="2.282679738562076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C33-42AF-A532-C40AE5707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Dati!$B$1467:$B$1500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Dati!$G$1467:$G$1500</c:f>
              <c:numCache>
                <c:formatCode>General</c:formatCode>
                <c:ptCount val="34"/>
                <c:pt idx="0" formatCode="0">
                  <c:v>0.80560690206360508</c:v>
                </c:pt>
                <c:pt idx="2" formatCode="0">
                  <c:v>0.87698343099776688</c:v>
                </c:pt>
                <c:pt idx="3" formatCode="0">
                  <c:v>0.69235044643421861</c:v>
                </c:pt>
                <c:pt idx="5" formatCode="0">
                  <c:v>1.0889325343749194</c:v>
                </c:pt>
                <c:pt idx="6" formatCode="0">
                  <c:v>0.7593844579361273</c:v>
                </c:pt>
                <c:pt idx="7" formatCode="0">
                  <c:v>1.6810387795451953</c:v>
                </c:pt>
                <c:pt idx="8" formatCode="0">
                  <c:v>0.69706958388210472</c:v>
                </c:pt>
                <c:pt idx="12" formatCode="0.0">
                  <c:v>0.46974314039109183</c:v>
                </c:pt>
                <c:pt idx="13" formatCode="0">
                  <c:v>1.3273235935472756</c:v>
                </c:pt>
                <c:pt idx="16" formatCode="0">
                  <c:v>0.93926008419935159</c:v>
                </c:pt>
                <c:pt idx="17" formatCode="0">
                  <c:v>0.67550829730808404</c:v>
                </c:pt>
                <c:pt idx="21" formatCode="0">
                  <c:v>1.1515669470657033</c:v>
                </c:pt>
                <c:pt idx="22" formatCode="0">
                  <c:v>0.93356758396462891</c:v>
                </c:pt>
                <c:pt idx="23" formatCode="0">
                  <c:v>3.4402269052331582</c:v>
                </c:pt>
                <c:pt idx="25" formatCode="0">
                  <c:v>1.455533163530996</c:v>
                </c:pt>
                <c:pt idx="26" formatCode="0">
                  <c:v>1.0371433037529594</c:v>
                </c:pt>
                <c:pt idx="31" formatCode="0">
                  <c:v>1.455533163530996</c:v>
                </c:pt>
                <c:pt idx="32" formatCode="0.0">
                  <c:v>0.35817816824079723</c:v>
                </c:pt>
                <c:pt idx="33" formatCode="0">
                  <c:v>0.56346838683034473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7F0-4B15-8E0A-4B0382F3F3F0}"/>
            </c:ext>
          </c:extLst>
        </c:ser>
        <c:ser>
          <c:idx val="5"/>
          <c:order val="5"/>
          <c:tx>
            <c:strRef>
              <c:f>Dati!$H$1466</c:f>
              <c:strCache>
                <c:ptCount val="1"/>
                <c:pt idx="0">
                  <c:v>Vairākas reizes nedēļā, bet ne katru dienu</c:v>
                </c:pt>
              </c:strCache>
            </c:strRef>
          </c:tx>
          <c:spPr>
            <a:solidFill>
              <a:srgbClr val="EE7965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2.006047477209134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C33-42AF-A532-C40AE570700A}"/>
                </c:ext>
              </c:extLst>
            </c:dLbl>
            <c:dLbl>
              <c:idx val="7"/>
              <c:layout>
                <c:manualLayout>
                  <c:x val="0"/>
                  <c:y val="1.432891055149384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C33-42AF-A532-C40AE570700A}"/>
                </c:ext>
              </c:extLst>
            </c:dLbl>
            <c:dLbl>
              <c:idx val="8"/>
              <c:layout>
                <c:manualLayout>
                  <c:x val="7.0555555555555552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C33-42AF-A532-C40AE570700A}"/>
                </c:ext>
              </c:extLst>
            </c:dLbl>
            <c:dLbl>
              <c:idx val="9"/>
              <c:layout>
                <c:manualLayout>
                  <c:x val="3.3202614379084817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C33-42AF-A532-C40AE570700A}"/>
                </c:ext>
              </c:extLst>
            </c:dLbl>
            <c:dLbl>
              <c:idx val="12"/>
              <c:layout>
                <c:manualLayout>
                  <c:x val="6.640522875816994E-2"/>
                  <c:y val="6.769564040075818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C33-42AF-A532-C40AE570700A}"/>
                </c:ext>
              </c:extLst>
            </c:dLbl>
            <c:dLbl>
              <c:idx val="13"/>
              <c:layout>
                <c:manualLayout>
                  <c:x val="4.9803921568627452E-2"/>
                  <c:y val="5.253873175689810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C33-42AF-A532-C40AE570700A}"/>
                </c:ext>
              </c:extLst>
            </c:dLbl>
            <c:dLbl>
              <c:idx val="16"/>
              <c:layout>
                <c:manualLayout>
                  <c:x val="6.6405228758169788E-2"/>
                  <c:y val="6.769564040601206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C33-42AF-A532-C40AE570700A}"/>
                </c:ext>
              </c:extLst>
            </c:dLbl>
            <c:dLbl>
              <c:idx val="19"/>
              <c:layout>
                <c:manualLayout>
                  <c:x val="4.1503267973856207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C33-42AF-A532-C40AE570700A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4AB-4BAF-A6F2-BA708C2C4530}"/>
                </c:ext>
              </c:extLst>
            </c:dLbl>
            <c:dLbl>
              <c:idx val="22"/>
              <c:layout>
                <c:manualLayout>
                  <c:x val="7.0555555555555552E-2"/>
                  <c:y val="2.256521346691939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C33-42AF-A532-C40AE570700A}"/>
                </c:ext>
              </c:extLst>
            </c:dLbl>
            <c:dLbl>
              <c:idx val="25"/>
              <c:layout>
                <c:manualLayout>
                  <c:x val="0"/>
                  <c:y val="1.43289105514938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C33-42AF-A532-C40AE570700A}"/>
                </c:ext>
              </c:extLst>
            </c:dLbl>
            <c:dLbl>
              <c:idx val="3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4AB-4BAF-A6F2-BA708C2C4530}"/>
                </c:ext>
              </c:extLst>
            </c:dLbl>
            <c:dLbl>
              <c:idx val="32"/>
              <c:layout>
                <c:manualLayout>
                  <c:x val="6.4247385620915032E-2"/>
                  <c:y val="1.1282606734510474E-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C33-42AF-A532-C40AE5707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Dati!$B$1467:$B$1500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Dati!$H$1467:$H$1500</c:f>
              <c:numCache>
                <c:formatCode>General</c:formatCode>
                <c:ptCount val="34"/>
                <c:pt idx="0" formatCode="0">
                  <c:v>1.2813124430915159</c:v>
                </c:pt>
                <c:pt idx="2" formatCode="0">
                  <c:v>0.71065249587706059</c:v>
                </c:pt>
                <c:pt idx="3" formatCode="0">
                  <c:v>2.1868051023209518</c:v>
                </c:pt>
                <c:pt idx="6" formatCode="0">
                  <c:v>2.3527086266652639</c:v>
                </c:pt>
                <c:pt idx="7" formatCode="0">
                  <c:v>1.1483907758936891</c:v>
                </c:pt>
                <c:pt idx="8" formatCode="0">
                  <c:v>2.0399156749232308</c:v>
                </c:pt>
                <c:pt idx="9" formatCode="0">
                  <c:v>0.88679706587666096</c:v>
                </c:pt>
                <c:pt idx="12" formatCode="0">
                  <c:v>0.92014703188044855</c:v>
                </c:pt>
                <c:pt idx="13" formatCode="0">
                  <c:v>1.8468244501949973</c:v>
                </c:pt>
                <c:pt idx="16" formatCode="0">
                  <c:v>1.3552720263959837</c:v>
                </c:pt>
                <c:pt idx="17" formatCode="0">
                  <c:v>1.5831172602354719</c:v>
                </c:pt>
                <c:pt idx="19" formatCode="0">
                  <c:v>2.6411376638118136</c:v>
                </c:pt>
                <c:pt idx="21" formatCode="0">
                  <c:v>1.2502579323802916</c:v>
                </c:pt>
                <c:pt idx="22" formatCode="0">
                  <c:v>0.93356758396462891</c:v>
                </c:pt>
                <c:pt idx="23" formatCode="0">
                  <c:v>2.007657791426201</c:v>
                </c:pt>
                <c:pt idx="25" formatCode="0">
                  <c:v>1.9437423485854082</c:v>
                </c:pt>
                <c:pt idx="27" formatCode="0">
                  <c:v>4.7908453282898336</c:v>
                </c:pt>
                <c:pt idx="31" formatCode="0">
                  <c:v>1.9437423485854082</c:v>
                </c:pt>
                <c:pt idx="32" formatCode="0">
                  <c:v>1.5631630690343805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7F0-4B15-8E0A-4B0382F3F3F0}"/>
            </c:ext>
          </c:extLst>
        </c:ser>
        <c:ser>
          <c:idx val="6"/>
          <c:order val="6"/>
          <c:tx>
            <c:strRef>
              <c:f>Dati!$I$1466</c:f>
              <c:strCache>
                <c:ptCount val="1"/>
                <c:pt idx="0">
                  <c:v>Reizi dienā vai biežāk</c:v>
                </c:pt>
              </c:strCache>
            </c:strRef>
          </c:tx>
          <c:spPr>
            <a:solidFill>
              <a:srgbClr val="66180B"/>
            </a:solidFill>
            <a:ln>
              <a:noFill/>
            </a:ln>
          </c:spPr>
          <c:invertIfNegative val="0"/>
          <c:dLbls>
            <c:dLbl>
              <c:idx val="8"/>
              <c:layout>
                <c:manualLayout>
                  <c:x val="7.0555555555555552E-2"/>
                  <c:y val="4.5130426933838797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C33-42AF-A532-C40AE570700A}"/>
                </c:ext>
              </c:extLst>
            </c:dLbl>
            <c:dLbl>
              <c:idx val="9"/>
              <c:layout>
                <c:manualLayout>
                  <c:x val="3.7106699346405231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C33-42AF-A532-C40AE570700A}"/>
                </c:ext>
              </c:extLst>
            </c:dLbl>
            <c:dLbl>
              <c:idx val="12"/>
              <c:layout>
                <c:manualLayout>
                  <c:x val="6.5110130718954246E-2"/>
                  <c:y val="4.5130426939092667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C33-42AF-A532-C40AE570700A}"/>
                </c:ext>
              </c:extLst>
            </c:dLbl>
            <c:dLbl>
              <c:idx val="13"/>
              <c:layout>
                <c:manualLayout>
                  <c:x val="4.9803921568627299E-2"/>
                  <c:y val="2.2565213472173271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4C33-42AF-A532-C40AE570700A}"/>
                </c:ext>
              </c:extLst>
            </c:dLbl>
            <c:dLbl>
              <c:idx val="16"/>
              <c:layout>
                <c:manualLayout>
                  <c:x val="6.6405228758169788E-2"/>
                  <c:y val="9.0260853878185334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C33-42AF-A532-C40AE570700A}"/>
                </c:ext>
              </c:extLst>
            </c:dLbl>
            <c:dLbl>
              <c:idx val="19"/>
              <c:layout>
                <c:manualLayout>
                  <c:x val="4.872107843137255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C33-42AF-A532-C40AE570700A}"/>
                </c:ext>
              </c:extLst>
            </c:dLbl>
            <c:dLbl>
              <c:idx val="20"/>
              <c:layout>
                <c:manualLayout>
                  <c:x val="4.2524019607842987E-2"/>
                  <c:y val="2.2565213477427144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4C33-42AF-A532-C40AE570700A}"/>
                </c:ext>
              </c:extLst>
            </c:dLbl>
            <c:dLbl>
              <c:idx val="22"/>
              <c:layout>
                <c:manualLayout>
                  <c:x val="7.6781045751633983E-2"/>
                  <c:y val="2.2565213466919398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4C33-42AF-A532-C40AE570700A}"/>
                </c:ext>
              </c:extLst>
            </c:dLbl>
            <c:dLbl>
              <c:idx val="26"/>
              <c:layout>
                <c:manualLayout>
                  <c:x val="3.5277777777777623E-2"/>
                  <c:y val="1.0507746351379621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4C33-42AF-A532-C40AE570700A}"/>
                </c:ext>
              </c:extLst>
            </c:dLbl>
            <c:dLbl>
              <c:idx val="32"/>
              <c:layout>
                <c:manualLayout>
                  <c:x val="6.3462745098039064E-2"/>
                  <c:y val="6.7695640400758187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4C33-42AF-A532-C40AE570700A}"/>
                </c:ext>
              </c:extLst>
            </c:dLbl>
            <c:dLbl>
              <c:idx val="33"/>
              <c:layout>
                <c:manualLayout>
                  <c:x val="3.735294117647058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4C33-42AF-A532-C40AE5707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Dati!$B$1467:$B$1500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Dati!$I$1467:$I$1500</c:f>
              <c:numCache>
                <c:formatCode>General</c:formatCode>
                <c:ptCount val="34"/>
                <c:pt idx="0" formatCode="0">
                  <c:v>5.2489050926415253</c:v>
                </c:pt>
                <c:pt idx="2" formatCode="0">
                  <c:v>4.0167782105527996</c:v>
                </c:pt>
                <c:pt idx="3" formatCode="0">
                  <c:v>7.2039780786054699</c:v>
                </c:pt>
                <c:pt idx="5" formatCode="0">
                  <c:v>6.3246963729419949</c:v>
                </c:pt>
                <c:pt idx="6" formatCode="0">
                  <c:v>5.1764462191642631</c:v>
                </c:pt>
                <c:pt idx="7" formatCode="0">
                  <c:v>5.0457947780006913</c:v>
                </c:pt>
                <c:pt idx="8" formatCode="0">
                  <c:v>8.4546179826692445</c:v>
                </c:pt>
                <c:pt idx="9" formatCode="0">
                  <c:v>4.2706827930833144</c:v>
                </c:pt>
                <c:pt idx="12" formatCode="0">
                  <c:v>5.7507557050499738</c:v>
                </c:pt>
                <c:pt idx="13" formatCode="0">
                  <c:v>4.5392050189911268</c:v>
                </c:pt>
                <c:pt idx="15" formatCode="0">
                  <c:v>6.5207463755978852</c:v>
                </c:pt>
                <c:pt idx="16" formatCode="0">
                  <c:v>4.2215186600935608</c:v>
                </c:pt>
                <c:pt idx="17" formatCode="0">
                  <c:v>8.4504762427732363</c:v>
                </c:pt>
                <c:pt idx="19" formatCode="0">
                  <c:v>2.7006006699159411</c:v>
                </c:pt>
                <c:pt idx="20" formatCode="0">
                  <c:v>1.7039934550255107</c:v>
                </c:pt>
                <c:pt idx="21" formatCode="0">
                  <c:v>4.7285711647090736</c:v>
                </c:pt>
                <c:pt idx="22" formatCode="0">
                  <c:v>5.8280323308549891</c:v>
                </c:pt>
                <c:pt idx="23" formatCode="0">
                  <c:v>13.193478434870103</c:v>
                </c:pt>
                <c:pt idx="25" formatCode="0">
                  <c:v>6.5219612022795319</c:v>
                </c:pt>
                <c:pt idx="26" formatCode="0">
                  <c:v>4.6329745659439707</c:v>
                </c:pt>
                <c:pt idx="27" formatCode="0">
                  <c:v>3.382990246122989</c:v>
                </c:pt>
                <c:pt idx="28" formatCode="0">
                  <c:v>8.917195140401704</c:v>
                </c:pt>
                <c:pt idx="31" formatCode="0">
                  <c:v>6.5219612022795319</c:v>
                </c:pt>
                <c:pt idx="32" formatCode="0">
                  <c:v>5.5856486498495217</c:v>
                </c:pt>
                <c:pt idx="33" formatCode="0">
                  <c:v>3.0737740287135096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7F0-4B15-8E0A-4B0382F3F3F0}"/>
            </c:ext>
          </c:extLst>
        </c:ser>
        <c:ser>
          <c:idx val="7"/>
          <c:order val="7"/>
          <c:tx>
            <c:strRef>
              <c:f>Dati!$J$1466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Dati!$B$1467:$B$1500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Dati!$J$1467:$J$1500</c:f>
              <c:numCache>
                <c:formatCode>General</c:formatCode>
                <c:ptCount val="34"/>
                <c:pt idx="0" formatCode="0">
                  <c:v>17.80380943368101</c:v>
                </c:pt>
                <c:pt idx="2" formatCode="0">
                  <c:v>19.499411106994952</c:v>
                </c:pt>
                <c:pt idx="3" formatCode="0">
                  <c:v>15.113319456843836</c:v>
                </c:pt>
                <c:pt idx="5" formatCode="0">
                  <c:v>14.620089610386783</c:v>
                </c:pt>
                <c:pt idx="6" formatCode="0">
                  <c:v>13.830057234284197</c:v>
                </c:pt>
                <c:pt idx="7" formatCode="0">
                  <c:v>17.279633383128981</c:v>
                </c:pt>
                <c:pt idx="8" formatCode="0">
                  <c:v>15.605105237585542</c:v>
                </c:pt>
                <c:pt idx="9" formatCode="0">
                  <c:v>22.31661051957493</c:v>
                </c:pt>
                <c:pt idx="10" formatCode="0">
                  <c:v>27.474090378534903</c:v>
                </c:pt>
                <c:pt idx="12" formatCode="0">
                  <c:v>17.864852769404138</c:v>
                </c:pt>
                <c:pt idx="13" formatCode="0">
                  <c:v>17.605886013285211</c:v>
                </c:pt>
                <c:pt idx="15" formatCode="0">
                  <c:v>17.682848105697484</c:v>
                </c:pt>
                <c:pt idx="16" formatCode="0">
                  <c:v>18.92953072766749</c:v>
                </c:pt>
                <c:pt idx="17" formatCode="0">
                  <c:v>13.726455295594242</c:v>
                </c:pt>
                <c:pt idx="19" formatCode="0">
                  <c:v>21.276848015869717</c:v>
                </c:pt>
                <c:pt idx="20" formatCode="0">
                  <c:v>23.934459927649549</c:v>
                </c:pt>
                <c:pt idx="21" formatCode="0">
                  <c:v>17.839213595615195</c:v>
                </c:pt>
                <c:pt idx="22" formatCode="0">
                  <c:v>18.713269410067191</c:v>
                </c:pt>
                <c:pt idx="23" formatCode="0">
                  <c:v>4.9999999999999973</c:v>
                </c:pt>
                <c:pt idx="25" formatCode="0">
                  <c:v>14.766777850689186</c:v>
                </c:pt>
                <c:pt idx="26" formatCode="0">
                  <c:v>19.700573302652657</c:v>
                </c:pt>
                <c:pt idx="27" formatCode="0">
                  <c:v>16.692512520431599</c:v>
                </c:pt>
                <c:pt idx="28" formatCode="0">
                  <c:v>17.432086738578317</c:v>
                </c:pt>
                <c:pt idx="29" formatCode="0">
                  <c:v>24.811286555154222</c:v>
                </c:pt>
                <c:pt idx="31" formatCode="0">
                  <c:v>14.766777850689186</c:v>
                </c:pt>
                <c:pt idx="32" formatCode="0">
                  <c:v>17.192731358487087</c:v>
                </c:pt>
                <c:pt idx="33" formatCode="0">
                  <c:v>22.723296607110125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7F0-4B15-8E0A-4B0382F3F3F0}"/>
            </c:ext>
          </c:extLst>
        </c:ser>
        <c:ser>
          <c:idx val="8"/>
          <c:order val="8"/>
          <c:tx>
            <c:strRef>
              <c:f>Dati!$K$1466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Dati!$B$1467:$B$1500</c:f>
              <c:strCache>
                <c:ptCount val="34"/>
                <c:pt idx="0">
                  <c:v>VISI RESPONDENTI, n=706</c:v>
                </c:pt>
                <c:pt idx="1">
                  <c:v>DZIMUMS</c:v>
                </c:pt>
                <c:pt idx="2">
                  <c:v>Vīrietis, n=428</c:v>
                </c:pt>
                <c:pt idx="3">
                  <c:v>Sieviete, n=278</c:v>
                </c:pt>
                <c:pt idx="4">
                  <c:v>VECUMS</c:v>
                </c:pt>
                <c:pt idx="5">
                  <c:v>18–24 gadi, n=82</c:v>
                </c:pt>
                <c:pt idx="6">
                  <c:v>25–34 gadi, n=138</c:v>
                </c:pt>
                <c:pt idx="7">
                  <c:v>35–44 gadi, n=162</c:v>
                </c:pt>
                <c:pt idx="8">
                  <c:v>45–54 gadi, n=142</c:v>
                </c:pt>
                <c:pt idx="9">
                  <c:v>55–64 gadi, n=110</c:v>
                </c:pt>
                <c:pt idx="10">
                  <c:v>65–75 gadi, n=72</c:v>
                </c:pt>
                <c:pt idx="11">
                  <c:v>SARUNVALODA ĢIMENĒ</c:v>
                </c:pt>
                <c:pt idx="12">
                  <c:v>Latviešu, n=425</c:v>
                </c:pt>
                <c:pt idx="13">
                  <c:v>Krievu, n=278</c:v>
                </c:pt>
                <c:pt idx="14">
                  <c:v>IZGLĪTĪBA</c:v>
                </c:pt>
                <c:pt idx="15">
                  <c:v>Pamatizglītība, n=62</c:v>
                </c:pt>
                <c:pt idx="16">
                  <c:v>Vidējā, vidējā speciālā, n=508</c:v>
                </c:pt>
                <c:pt idx="17">
                  <c:v>Augstākā, n=136</c:v>
                </c:pt>
                <c:pt idx="18">
                  <c:v>IENĀKUMI UZ VIENU CILVĒKU ĢIMENĒ</c:v>
                </c:pt>
                <c:pt idx="19">
                  <c:v>Zemi, n=108</c:v>
                </c:pt>
                <c:pt idx="20">
                  <c:v>Vidēji zemi, n=113</c:v>
                </c:pt>
                <c:pt idx="21">
                  <c:v>Vidēji, n=82</c:v>
                </c:pt>
                <c:pt idx="22">
                  <c:v>Vidēji augsti, n=102</c:v>
                </c:pt>
                <c:pt idx="23">
                  <c:v>Augsti, n=110</c:v>
                </c:pt>
                <c:pt idx="24">
                  <c:v>REĢIONS</c:v>
                </c:pt>
                <c:pt idx="25">
                  <c:v>Rīga, n=255</c:v>
                </c:pt>
                <c:pt idx="26">
                  <c:v>Vidzeme, n=193</c:v>
                </c:pt>
                <c:pt idx="27">
                  <c:v>Kurzeme, n=84</c:v>
                </c:pt>
                <c:pt idx="28">
                  <c:v>Zemgale, n=98</c:v>
                </c:pt>
                <c:pt idx="29">
                  <c:v>Latgale, n=76</c:v>
                </c:pt>
                <c:pt idx="30">
                  <c:v>APDZĪVOTĀS VIETAS TIPS</c:v>
                </c:pt>
                <c:pt idx="31">
                  <c:v>Rīga, n=255</c:v>
                </c:pt>
                <c:pt idx="32">
                  <c:v>Cita pilsēta, n=263</c:v>
                </c:pt>
                <c:pt idx="33">
                  <c:v>Lauki, n=188</c:v>
                </c:pt>
              </c:strCache>
            </c:strRef>
          </c:cat>
          <c:val>
            <c:numRef>
              <c:f>Dati!$K$1467:$K$1500</c:f>
              <c:numCache>
                <c:formatCode>General</c:formatCode>
                <c:ptCount val="34"/>
                <c:pt idx="0" formatCode="0">
                  <c:v>11.212901271964107</c:v>
                </c:pt>
                <c:pt idx="2" formatCode="0">
                  <c:v>11.78194169149341</c:v>
                </c:pt>
                <c:pt idx="3" formatCode="0">
                  <c:v>10.309978392578971</c:v>
                </c:pt>
                <c:pt idx="5" formatCode="0">
                  <c:v>8.8976582388776215</c:v>
                </c:pt>
                <c:pt idx="6" formatCode="0">
                  <c:v>11.473653004033471</c:v>
                </c:pt>
                <c:pt idx="7" formatCode="0">
                  <c:v>12.535904265644799</c:v>
                </c:pt>
                <c:pt idx="8" formatCode="0">
                  <c:v>9.3024939999730947</c:v>
                </c:pt>
                <c:pt idx="9" formatCode="0">
                  <c:v>14.596377613625407</c:v>
                </c:pt>
                <c:pt idx="10" formatCode="0">
                  <c:v>8.0278942384148326</c:v>
                </c:pt>
                <c:pt idx="12" formatCode="0">
                  <c:v>10.596887656622455</c:v>
                </c:pt>
                <c:pt idx="13" formatCode="0">
                  <c:v>12.275181462077047</c:v>
                </c:pt>
                <c:pt idx="15" formatCode="0">
                  <c:v>13.544053522192865</c:v>
                </c:pt>
                <c:pt idx="16" formatCode="0">
                  <c:v>10.804737992707901</c:v>
                </c:pt>
                <c:pt idx="17" formatCode="0">
                  <c:v>11.667962127440283</c:v>
                </c:pt>
                <c:pt idx="19" formatCode="0">
                  <c:v>9.3629252166509467</c:v>
                </c:pt>
                <c:pt idx="20" formatCode="0">
                  <c:v>10.825943040600674</c:v>
                </c:pt>
                <c:pt idx="21" formatCode="0">
                  <c:v>16.216328792589945</c:v>
                </c:pt>
                <c:pt idx="22" formatCode="0">
                  <c:v>15.953613932379509</c:v>
                </c:pt>
                <c:pt idx="23" formatCode="0">
                  <c:v>2.9304462435259775</c:v>
                </c:pt>
                <c:pt idx="25" formatCode="0">
                  <c:v>11.262207089081242</c:v>
                </c:pt>
                <c:pt idx="26" formatCode="0">
                  <c:v>17.558659350537454</c:v>
                </c:pt>
                <c:pt idx="27" formatCode="0">
                  <c:v>8.7071825302767589</c:v>
                </c:pt>
                <c:pt idx="28" formatCode="0">
                  <c:v>6.2729622478297697</c:v>
                </c:pt>
                <c:pt idx="29" formatCode="0">
                  <c:v>4.0080825491403678</c:v>
                </c:pt>
                <c:pt idx="31" formatCode="0">
                  <c:v>11.262207089081242</c:v>
                </c:pt>
                <c:pt idx="32" formatCode="0">
                  <c:v>10.899369765642378</c:v>
                </c:pt>
                <c:pt idx="33" formatCode="0">
                  <c:v>11.586513082730274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7F0-4B15-8E0A-4B0382F3F3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646211856"/>
        <c:axId val="646218912"/>
      </c:barChart>
      <c:catAx>
        <c:axId val="6462118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218912"/>
        <c:crossesAt val="98.3"/>
        <c:auto val="1"/>
        <c:lblAlgn val="ctr"/>
        <c:lblOffset val="100"/>
        <c:tickLblSkip val="1"/>
        <c:tickMarkSkip val="1"/>
        <c:noMultiLvlLbl val="0"/>
      </c:catAx>
      <c:valAx>
        <c:axId val="646218912"/>
        <c:scaling>
          <c:orientation val="minMax"/>
          <c:max val="145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646211856"/>
        <c:crosses val="autoZero"/>
        <c:crossBetween val="between"/>
        <c:majorUnit val="2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0.90557</cdr:x>
      <cdr:y>1.79428E-7</cdr:y>
    </cdr:from>
    <cdr:to>
      <cdr:x>0.98014</cdr:x>
      <cdr:y>0.08696</cdr:y>
    </cdr:to>
    <cdr:sp macro="" textlink="">
      <cdr:nvSpPr>
        <cdr:cNvPr id="24" name="TextBox 1">
          <a:extLst xmlns:a="http://schemas.openxmlformats.org/drawingml/2006/main">
            <a:ext uri="{FF2B5EF4-FFF2-40B4-BE49-F238E27FC236}">
              <a16:creationId xmlns:a16="http://schemas.microsoft.com/office/drawing/2014/main" id="{41BC2624-C0FE-4F5F-BFBB-C05215F51561}"/>
            </a:ext>
          </a:extLst>
        </cdr:cNvPr>
        <cdr:cNvSpPr txBox="1"/>
      </cdr:nvSpPr>
      <cdr:spPr>
        <a:xfrm xmlns:a="http://schemas.openxmlformats.org/drawingml/2006/main">
          <a:off x="6120681" y="1"/>
          <a:ext cx="504055" cy="48465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9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 </a:t>
          </a:r>
        </a:p>
      </cdr:txBody>
    </cdr:sp>
  </cdr:relSizeAnchor>
  <cdr:relSizeAnchor xmlns:cdr="http://schemas.openxmlformats.org/drawingml/2006/chartDrawing">
    <cdr:from>
      <cdr:x>0.67119</cdr:x>
      <cdr:y>0</cdr:y>
    </cdr:from>
    <cdr:to>
      <cdr:x>0.83099</cdr:x>
      <cdr:y>0.08696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C492778B-4C16-44A9-937C-00A9296FAFE9}"/>
            </a:ext>
          </a:extLst>
        </cdr:cNvPr>
        <cdr:cNvSpPr txBox="1"/>
      </cdr:nvSpPr>
      <cdr:spPr>
        <a:xfrm xmlns:a="http://schemas.openxmlformats.org/drawingml/2006/main">
          <a:off x="4536504" y="0"/>
          <a:ext cx="1080108" cy="490914"/>
        </a:xfrm>
        <a:prstGeom xmlns:a="http://schemas.openxmlformats.org/drawingml/2006/main" prst="rect">
          <a:avLst/>
        </a:prstGeom>
        <a:solidFill xmlns:a="http://schemas.openxmlformats.org/drawingml/2006/main">
          <a:srgbClr val="EE7965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Jā, taču ikdienā nē, tikai atsevišķās reizēs</a:t>
          </a:r>
        </a:p>
      </cdr:txBody>
    </cdr:sp>
  </cdr:relSizeAnchor>
  <cdr:relSizeAnchor xmlns:cdr="http://schemas.openxmlformats.org/drawingml/2006/chartDrawing">
    <cdr:from>
      <cdr:x>0.83099</cdr:x>
      <cdr:y>0</cdr:y>
    </cdr:from>
    <cdr:to>
      <cdr:x>0.90557</cdr:x>
      <cdr:y>0.08696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879CF08C-4FA8-4F22-B1FE-46002BD1E25A}"/>
            </a:ext>
          </a:extLst>
        </cdr:cNvPr>
        <cdr:cNvSpPr txBox="1"/>
      </cdr:nvSpPr>
      <cdr:spPr>
        <a:xfrm xmlns:a="http://schemas.openxmlformats.org/drawingml/2006/main">
          <a:off x="5616625" y="0"/>
          <a:ext cx="504056" cy="484652"/>
        </a:xfrm>
        <a:prstGeom xmlns:a="http://schemas.openxmlformats.org/drawingml/2006/main" prst="rect">
          <a:avLst/>
        </a:prstGeom>
        <a:solidFill xmlns:a="http://schemas.openxmlformats.org/drawingml/2006/main">
          <a:srgbClr val="66180B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Jā, lieto regulāri</a:t>
          </a:r>
          <a:endParaRPr lang="en-US" sz="9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0.55399</cdr:x>
      <cdr:y>0</cdr:y>
    </cdr:from>
    <cdr:to>
      <cdr:x>0.67117</cdr:x>
      <cdr:y>0.08696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5A64F6BF-A138-4FB4-82C0-6D21283E1877}"/>
            </a:ext>
          </a:extLst>
        </cdr:cNvPr>
        <cdr:cNvSpPr txBox="1"/>
      </cdr:nvSpPr>
      <cdr:spPr>
        <a:xfrm xmlns:a="http://schemas.openxmlformats.org/drawingml/2006/main">
          <a:off x="3744416" y="0"/>
          <a:ext cx="792000" cy="490914"/>
        </a:xfrm>
        <a:prstGeom xmlns:a="http://schemas.openxmlformats.org/drawingml/2006/main" prst="rect">
          <a:avLst/>
        </a:prstGeom>
        <a:solidFill xmlns:a="http://schemas.openxmlformats.org/drawingml/2006/main">
          <a:srgbClr val="74D880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Agrāk lietoja, bet tagad vairs nelieto</a:t>
          </a:r>
          <a:endParaRPr lang="en-US" sz="9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0.35157</cdr:x>
      <cdr:y>0</cdr:y>
    </cdr:from>
    <cdr:to>
      <cdr:x>0.55399</cdr:x>
      <cdr:y>0.08696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5E4C0322-E35C-4A50-9471-38DA1B31EE39}"/>
            </a:ext>
          </a:extLst>
        </cdr:cNvPr>
        <cdr:cNvSpPr txBox="1"/>
      </cdr:nvSpPr>
      <cdr:spPr>
        <a:xfrm xmlns:a="http://schemas.openxmlformats.org/drawingml/2006/main">
          <a:off x="2376241" y="0"/>
          <a:ext cx="1368175" cy="490914"/>
        </a:xfrm>
        <a:prstGeom xmlns:a="http://schemas.openxmlformats.org/drawingml/2006/main" prst="rect">
          <a:avLst/>
        </a:prstGeom>
        <a:solidFill xmlns:a="http://schemas.openxmlformats.org/drawingml/2006/main">
          <a:srgbClr val="23621F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Nē, nekad nav </a:t>
          </a:r>
          <a:b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lietojis/-usi</a:t>
          </a:r>
          <a:endParaRPr lang="en-US" sz="9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0.61549</cdr:x>
      <cdr:y>0.03413</cdr:y>
    </cdr:from>
    <cdr:to>
      <cdr:x>0.73687</cdr:x>
      <cdr:y>0.17062</cdr:y>
    </cdr:to>
    <cdr:sp macro="" textlink="">
      <cdr:nvSpPr>
        <cdr:cNvPr id="7" name="Text Box 1034">
          <a:extLst xmlns:a="http://schemas.openxmlformats.org/drawingml/2006/main">
            <a:ext uri="{FF2B5EF4-FFF2-40B4-BE49-F238E27FC236}">
              <a16:creationId xmlns:a16="http://schemas.microsoft.com/office/drawing/2014/main" id="{D7C526DC-67BA-4BB1-8CB9-B2561CF982A6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07065" y="144016"/>
          <a:ext cx="1066320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74D880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lv-LV" sz="1000" b="1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Drīzāk </a:t>
          </a:r>
          <a:br>
            <a:rPr lang="lv-LV" sz="1000" b="1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1000" b="1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piekrīt</a:t>
          </a:r>
          <a:endParaRPr lang="lv-LV" sz="1000" b="1" i="0" u="none" strike="noStrike" baseline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0.73672</cdr:x>
      <cdr:y>0.03413</cdr:y>
    </cdr:from>
    <cdr:to>
      <cdr:x>0.83607</cdr:x>
      <cdr:y>0.17062</cdr:y>
    </cdr:to>
    <cdr:sp macro="" textlink="">
      <cdr:nvSpPr>
        <cdr:cNvPr id="8" name="Text Box 1034">
          <a:extLst xmlns:a="http://schemas.openxmlformats.org/drawingml/2006/main">
            <a:ext uri="{FF2B5EF4-FFF2-40B4-BE49-F238E27FC236}">
              <a16:creationId xmlns:a16="http://schemas.microsoft.com/office/drawing/2014/main" id="{60C18E84-D232-47F1-B17E-5AE84B1E2ED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72069" y="144016"/>
          <a:ext cx="872748" cy="57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1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Pilnībā </a:t>
          </a:r>
          <a:br>
            <a:rPr lang="lv-LV" sz="1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1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piekrīt</a:t>
          </a:r>
          <a:endParaRPr lang="lv-LV" sz="1000" b="1" dirty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0.46721</cdr:x>
      <cdr:y>0.03413</cdr:y>
    </cdr:from>
    <cdr:to>
      <cdr:x>0.54918</cdr:x>
      <cdr:y>0.17062</cdr:y>
    </cdr:to>
    <cdr:sp macro="" textlink="">
      <cdr:nvSpPr>
        <cdr:cNvPr id="9" name="Text Box 1034">
          <a:extLst xmlns:a="http://schemas.openxmlformats.org/drawingml/2006/main">
            <a:ext uri="{FF2B5EF4-FFF2-40B4-BE49-F238E27FC236}">
              <a16:creationId xmlns:a16="http://schemas.microsoft.com/office/drawing/2014/main" id="{5BB307DF-0288-4358-B447-28D29E351EB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04456" y="144016"/>
          <a:ext cx="720080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66180B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1000" b="1" i="0" baseline="0" noProof="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Pilnībā nepiekrīt</a:t>
          </a:r>
          <a:endParaRPr lang="lv-LV" sz="1000" noProof="0" dirty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0.83607</cdr:x>
      <cdr:y>0.03413</cdr:y>
    </cdr:from>
    <cdr:to>
      <cdr:x>0.94262</cdr:x>
      <cdr:y>0.17062</cdr:y>
    </cdr:to>
    <cdr:sp macro="" textlink="">
      <cdr:nvSpPr>
        <cdr:cNvPr id="10" name="Text Box 1034">
          <a:extLst xmlns:a="http://schemas.openxmlformats.org/drawingml/2006/main">
            <a:ext uri="{FF2B5EF4-FFF2-40B4-BE49-F238E27FC236}">
              <a16:creationId xmlns:a16="http://schemas.microsoft.com/office/drawing/2014/main" id="{267586B0-CEE5-46EA-98AB-CCB422F4FE60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344817" y="144016"/>
          <a:ext cx="936104" cy="57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10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Grūti </a:t>
          </a:r>
          <a:br>
            <a:rPr lang="lv-LV" sz="10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10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pateikt</a:t>
          </a:r>
          <a:endParaRPr lang="lv-LV" sz="1000" dirty="0">
            <a:solidFill>
              <a:sysClr val="windowText" lastClr="00000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0.54918</cdr:x>
      <cdr:y>0.03413</cdr:y>
    </cdr:from>
    <cdr:to>
      <cdr:x>0.61587</cdr:x>
      <cdr:y>0.17062</cdr:y>
    </cdr:to>
    <cdr:sp macro="" textlink="">
      <cdr:nvSpPr>
        <cdr:cNvPr id="11" name="Text Box 1034">
          <a:extLst xmlns:a="http://schemas.openxmlformats.org/drawingml/2006/main">
            <a:ext uri="{FF2B5EF4-FFF2-40B4-BE49-F238E27FC236}">
              <a16:creationId xmlns:a16="http://schemas.microsoft.com/office/drawing/2014/main" id="{DC617DAB-6E81-4C08-8BE3-4072AB09D8D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24535" y="144016"/>
          <a:ext cx="585867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EE7965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1000" b="1" i="0" baseline="0" noProof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Drīzāk nepiekrīt</a:t>
          </a:r>
          <a:endParaRPr lang="lv-LV" sz="1000" noProof="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0.78538</cdr:y>
    </cdr:from>
    <cdr:to>
      <cdr:x>0.45082</cdr:x>
      <cdr:y>0.95974</cdr:y>
    </cdr:to>
    <cdr:sp macro="" textlink="">
      <cdr:nvSpPr>
        <cdr:cNvPr id="12" name="TextBox 31">
          <a:extLst xmlns:a="http://schemas.openxmlformats.org/drawingml/2006/main">
            <a:ext uri="{FF2B5EF4-FFF2-40B4-BE49-F238E27FC236}">
              <a16:creationId xmlns:a16="http://schemas.microsoft.com/office/drawing/2014/main" id="{B7C64126-C74F-09E0-4548-37EC499AA367}"/>
            </a:ext>
          </a:extLst>
        </cdr:cNvPr>
        <cdr:cNvSpPr txBox="1"/>
      </cdr:nvSpPr>
      <cdr:spPr>
        <a:xfrm xmlns:a="http://schemas.openxmlformats.org/drawingml/2006/main">
          <a:off x="0" y="3314242"/>
          <a:ext cx="3960440" cy="73579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Bezdūmu produktiem būtu jāpiemēro zemāks akcīzes nodoklis </a:t>
          </a:r>
          <a:b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nekā cigaretēm, vienlaikus pietiekami augsts, lai atturētu </a:t>
          </a:r>
          <a:b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jauniešus un nesmēķētājus lietot šos produktus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0.30715</cdr:y>
    </cdr:from>
    <cdr:to>
      <cdr:x>0.4522</cdr:x>
      <cdr:y>0.44937</cdr:y>
    </cdr:to>
    <cdr:sp macro="" textlink="">
      <cdr:nvSpPr>
        <cdr:cNvPr id="14" name="TextBox 10">
          <a:extLst xmlns:a="http://schemas.openxmlformats.org/drawingml/2006/main">
            <a:ext uri="{FF2B5EF4-FFF2-40B4-BE49-F238E27FC236}">
              <a16:creationId xmlns:a16="http://schemas.microsoft.com/office/drawing/2014/main" id="{00000000-0008-0000-0100-00000B000000}"/>
            </a:ext>
          </a:extLst>
        </cdr:cNvPr>
        <cdr:cNvSpPr txBox="1"/>
      </cdr:nvSpPr>
      <cdr:spPr>
        <a:xfrm xmlns:a="http://schemas.openxmlformats.org/drawingml/2006/main">
          <a:off x="0" y="1296144"/>
          <a:ext cx="3972562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Pieaugušajiem smēķētājiem ir jābūt pieejamam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alternatīvu</a:t>
          </a:r>
          <a:r>
            <a:rPr lang="en-GB" sz="1100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lv-LV" sz="1100" baseline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bezdūmu produktu klāstam, kā arī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objektīvai informācijai par </a:t>
          </a:r>
          <a:b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tiem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0.52898</cdr:y>
    </cdr:from>
    <cdr:to>
      <cdr:x>0.47537</cdr:x>
      <cdr:y>0.6712</cdr:y>
    </cdr:to>
    <cdr:sp macro="" textlink="">
      <cdr:nvSpPr>
        <cdr:cNvPr id="15" name="TextBox 31">
          <a:extLst xmlns:a="http://schemas.openxmlformats.org/drawingml/2006/main">
            <a:ext uri="{FF2B5EF4-FFF2-40B4-BE49-F238E27FC236}">
              <a16:creationId xmlns:a16="http://schemas.microsoft.com/office/drawing/2014/main" id="{00000000-0008-0000-0100-000020000000}"/>
            </a:ext>
          </a:extLst>
        </cdr:cNvPr>
        <cdr:cNvSpPr txBox="1"/>
      </cdr:nvSpPr>
      <cdr:spPr>
        <a:xfrm xmlns:a="http://schemas.openxmlformats.org/drawingml/2006/main">
          <a:off x="0" y="2232248"/>
          <a:ext cx="4176143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Pieaugušo smēķētāju iedrošināšana pilnībā pāriet uz</a:t>
          </a:r>
          <a:b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alternatīviem bezdūmu produktiem varētu būt viens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no veidiem, </a:t>
          </a:r>
          <a:b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kā samazināt cigarešu dūmu radīto kaitējumu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sabiedrībai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0.41615</cdr:x>
      <cdr:y>0</cdr:y>
    </cdr:from>
    <cdr:to>
      <cdr:x>0.49066</cdr:x>
      <cdr:y>0.06653</cdr:y>
    </cdr:to>
    <cdr:sp macro="" textlink="">
      <cdr:nvSpPr>
        <cdr:cNvPr id="2" name="Text Box 1037">
          <a:extLst xmlns:a="http://schemas.openxmlformats.org/drawingml/2006/main">
            <a:ext uri="{FF2B5EF4-FFF2-40B4-BE49-F238E27FC236}">
              <a16:creationId xmlns:a16="http://schemas.microsoft.com/office/drawing/2014/main" id="{D7E7E1F2-1638-4A9E-9B5C-E9E908497BD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01205" y="0"/>
          <a:ext cx="591007" cy="40113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50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Pilnībā nepiekrīt</a:t>
          </a:r>
        </a:p>
      </cdr:txBody>
    </cdr:sp>
  </cdr:relSizeAnchor>
  <cdr:relSizeAnchor xmlns:cdr="http://schemas.openxmlformats.org/drawingml/2006/chartDrawing">
    <cdr:from>
      <cdr:x>0.56028</cdr:x>
      <cdr:y>0</cdr:y>
    </cdr:from>
    <cdr:to>
      <cdr:x>0.6907</cdr:x>
      <cdr:y>0.06653</cdr:y>
    </cdr:to>
    <cdr:sp macro="" textlink="">
      <cdr:nvSpPr>
        <cdr:cNvPr id="3" name="Text Box 1037">
          <a:extLst xmlns:a="http://schemas.openxmlformats.org/drawingml/2006/main">
            <a:ext uri="{FF2B5EF4-FFF2-40B4-BE49-F238E27FC236}">
              <a16:creationId xmlns:a16="http://schemas.microsoft.com/office/drawing/2014/main" id="{3290A9C4-B512-4066-B44D-987D078684F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35597" y="0"/>
          <a:ext cx="1032459" cy="405825"/>
        </a:xfrm>
        <a:prstGeom xmlns:a="http://schemas.openxmlformats.org/drawingml/2006/main" prst="rect">
          <a:avLst/>
        </a:prstGeom>
        <a:solidFill xmlns:a="http://schemas.openxmlformats.org/drawingml/2006/main">
          <a:srgbClr val="74D880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Drīzāk </a:t>
          </a:r>
          <a:b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piekrīt</a:t>
          </a:r>
        </a:p>
      </cdr:txBody>
    </cdr:sp>
  </cdr:relSizeAnchor>
  <cdr:relSizeAnchor xmlns:cdr="http://schemas.openxmlformats.org/drawingml/2006/chartDrawing">
    <cdr:from>
      <cdr:x>0.49017</cdr:x>
      <cdr:y>0</cdr:y>
    </cdr:from>
    <cdr:to>
      <cdr:x>0.56028</cdr:x>
      <cdr:y>0.06653</cdr:y>
    </cdr:to>
    <cdr:sp macro="" textlink="">
      <cdr:nvSpPr>
        <cdr:cNvPr id="4" name="Text Box 1037">
          <a:extLst xmlns:a="http://schemas.openxmlformats.org/drawingml/2006/main">
            <a:ext uri="{FF2B5EF4-FFF2-40B4-BE49-F238E27FC236}">
              <a16:creationId xmlns:a16="http://schemas.microsoft.com/office/drawing/2014/main" id="{DC0F3F0A-CCA7-4117-B47B-A7F8C7F973E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80555" y="0"/>
          <a:ext cx="555041" cy="40582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en-GB" sz="900" b="1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Drīzāk nepiekrīt</a:t>
          </a:r>
          <a:endParaRPr lang="lv-LV" sz="900" b="1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0.69006</cdr:x>
      <cdr:y>0</cdr:y>
    </cdr:from>
    <cdr:to>
      <cdr:x>0.8529</cdr:x>
      <cdr:y>0.06653</cdr:y>
    </cdr:to>
    <cdr:sp macro="" textlink="">
      <cdr:nvSpPr>
        <cdr:cNvPr id="5" name="Text Box 1037">
          <a:extLst xmlns:a="http://schemas.openxmlformats.org/drawingml/2006/main">
            <a:ext uri="{FF2B5EF4-FFF2-40B4-BE49-F238E27FC236}">
              <a16:creationId xmlns:a16="http://schemas.microsoft.com/office/drawing/2014/main" id="{52240CAA-EEC6-4904-9CA6-22437B222E72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63021" y="0"/>
          <a:ext cx="1289146" cy="40582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i="0" baseline="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Pilnībā </a:t>
          </a:r>
          <a:br>
            <a:rPr lang="lv-LV" sz="900" b="1" i="0" baseline="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900" b="1" i="0" baseline="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piekrīt</a:t>
          </a:r>
        </a:p>
      </cdr:txBody>
    </cdr:sp>
  </cdr:relSizeAnchor>
  <cdr:relSizeAnchor xmlns:cdr="http://schemas.openxmlformats.org/drawingml/2006/chartDrawing">
    <cdr:from>
      <cdr:x>0.85201</cdr:x>
      <cdr:y>0</cdr:y>
    </cdr:from>
    <cdr:to>
      <cdr:x>0.97322</cdr:x>
      <cdr:y>0.06653</cdr:y>
    </cdr:to>
    <cdr:sp macro="" textlink="">
      <cdr:nvSpPr>
        <cdr:cNvPr id="6" name="Text Box 1037">
          <a:extLst xmlns:a="http://schemas.openxmlformats.org/drawingml/2006/main">
            <a:ext uri="{FF2B5EF4-FFF2-40B4-BE49-F238E27FC236}">
              <a16:creationId xmlns:a16="http://schemas.microsoft.com/office/drawing/2014/main" id="{3EA15B9F-E0FB-4ECD-B916-EC62F24494B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745112" y="0"/>
          <a:ext cx="959556" cy="4058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Grūti </a:t>
          </a:r>
          <a:b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pateikt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0.61549</cdr:x>
      <cdr:y>0.03413</cdr:y>
    </cdr:from>
    <cdr:to>
      <cdr:x>0.73687</cdr:x>
      <cdr:y>0.17062</cdr:y>
    </cdr:to>
    <cdr:sp macro="" textlink="">
      <cdr:nvSpPr>
        <cdr:cNvPr id="7" name="Text Box 1034">
          <a:extLst xmlns:a="http://schemas.openxmlformats.org/drawingml/2006/main">
            <a:ext uri="{FF2B5EF4-FFF2-40B4-BE49-F238E27FC236}">
              <a16:creationId xmlns:a16="http://schemas.microsoft.com/office/drawing/2014/main" id="{D7C526DC-67BA-4BB1-8CB9-B2561CF982A6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07065" y="144016"/>
          <a:ext cx="1066320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74D880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lv-LV" sz="1000" b="1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Drīzāk </a:t>
          </a:r>
          <a:br>
            <a:rPr lang="lv-LV" sz="1000" b="1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1000" b="1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piekrīt</a:t>
          </a:r>
          <a:endParaRPr lang="lv-LV" sz="1000" b="1" i="0" u="none" strike="noStrike" baseline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0.73672</cdr:x>
      <cdr:y>0.03413</cdr:y>
    </cdr:from>
    <cdr:to>
      <cdr:x>0.83607</cdr:x>
      <cdr:y>0.17062</cdr:y>
    </cdr:to>
    <cdr:sp macro="" textlink="">
      <cdr:nvSpPr>
        <cdr:cNvPr id="8" name="Text Box 1034">
          <a:extLst xmlns:a="http://schemas.openxmlformats.org/drawingml/2006/main">
            <a:ext uri="{FF2B5EF4-FFF2-40B4-BE49-F238E27FC236}">
              <a16:creationId xmlns:a16="http://schemas.microsoft.com/office/drawing/2014/main" id="{60C18E84-D232-47F1-B17E-5AE84B1E2ED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72069" y="144016"/>
          <a:ext cx="872748" cy="57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1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Pilnībā </a:t>
          </a:r>
          <a:br>
            <a:rPr lang="lv-LV" sz="1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1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piekrīt</a:t>
          </a:r>
          <a:endParaRPr lang="lv-LV" sz="1000" b="1" dirty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0.46721</cdr:x>
      <cdr:y>0.03413</cdr:y>
    </cdr:from>
    <cdr:to>
      <cdr:x>0.54918</cdr:x>
      <cdr:y>0.17062</cdr:y>
    </cdr:to>
    <cdr:sp macro="" textlink="">
      <cdr:nvSpPr>
        <cdr:cNvPr id="9" name="Text Box 1034">
          <a:extLst xmlns:a="http://schemas.openxmlformats.org/drawingml/2006/main">
            <a:ext uri="{FF2B5EF4-FFF2-40B4-BE49-F238E27FC236}">
              <a16:creationId xmlns:a16="http://schemas.microsoft.com/office/drawing/2014/main" id="{5BB307DF-0288-4358-B447-28D29E351EB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04456" y="144016"/>
          <a:ext cx="720080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66180B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1000" b="1" i="0" baseline="0" noProof="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Pilnībā nepiekrīt</a:t>
          </a:r>
          <a:endParaRPr lang="lv-LV" sz="1000" noProof="0" dirty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0.83607</cdr:x>
      <cdr:y>0.03413</cdr:y>
    </cdr:from>
    <cdr:to>
      <cdr:x>0.94262</cdr:x>
      <cdr:y>0.17062</cdr:y>
    </cdr:to>
    <cdr:sp macro="" textlink="">
      <cdr:nvSpPr>
        <cdr:cNvPr id="10" name="Text Box 1034">
          <a:extLst xmlns:a="http://schemas.openxmlformats.org/drawingml/2006/main">
            <a:ext uri="{FF2B5EF4-FFF2-40B4-BE49-F238E27FC236}">
              <a16:creationId xmlns:a16="http://schemas.microsoft.com/office/drawing/2014/main" id="{267586B0-CEE5-46EA-98AB-CCB422F4FE60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344817" y="144016"/>
          <a:ext cx="936104" cy="57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10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Grūti </a:t>
          </a:r>
          <a:br>
            <a:rPr lang="lv-LV" sz="10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10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pateikt</a:t>
          </a:r>
          <a:endParaRPr lang="lv-LV" sz="1000" dirty="0">
            <a:solidFill>
              <a:sysClr val="windowText" lastClr="00000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0.54918</cdr:x>
      <cdr:y>0.03413</cdr:y>
    </cdr:from>
    <cdr:to>
      <cdr:x>0.61587</cdr:x>
      <cdr:y>0.17062</cdr:y>
    </cdr:to>
    <cdr:sp macro="" textlink="">
      <cdr:nvSpPr>
        <cdr:cNvPr id="11" name="Text Box 1034">
          <a:extLst xmlns:a="http://schemas.openxmlformats.org/drawingml/2006/main">
            <a:ext uri="{FF2B5EF4-FFF2-40B4-BE49-F238E27FC236}">
              <a16:creationId xmlns:a16="http://schemas.microsoft.com/office/drawing/2014/main" id="{DC617DAB-6E81-4C08-8BE3-4072AB09D8D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24535" y="144016"/>
          <a:ext cx="585867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EE7965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1000" b="1" i="0" baseline="0" noProof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Drīzāk nepiekrīt</a:t>
          </a:r>
          <a:endParaRPr lang="lv-LV" sz="1000" noProof="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0.78538</cdr:y>
    </cdr:from>
    <cdr:to>
      <cdr:x>0.45082</cdr:x>
      <cdr:y>0.95974</cdr:y>
    </cdr:to>
    <cdr:sp macro="" textlink="">
      <cdr:nvSpPr>
        <cdr:cNvPr id="12" name="TextBox 31">
          <a:extLst xmlns:a="http://schemas.openxmlformats.org/drawingml/2006/main">
            <a:ext uri="{FF2B5EF4-FFF2-40B4-BE49-F238E27FC236}">
              <a16:creationId xmlns:a16="http://schemas.microsoft.com/office/drawing/2014/main" id="{B7C64126-C74F-09E0-4548-37EC499AA367}"/>
            </a:ext>
          </a:extLst>
        </cdr:cNvPr>
        <cdr:cNvSpPr txBox="1"/>
      </cdr:nvSpPr>
      <cdr:spPr>
        <a:xfrm xmlns:a="http://schemas.openxmlformats.org/drawingml/2006/main">
          <a:off x="0" y="3314242"/>
          <a:ext cx="3960440" cy="73579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Bezdūmu produktiem būtu jāpiemēro zemāks akcīzes nodoklis </a:t>
          </a:r>
          <a:b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nekā cigaretēm, vienlaikus pietiekami augsts, lai atturētu </a:t>
          </a:r>
          <a:b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jauniešus un nesmēķētājus lietot šos produktus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0.30715</cdr:y>
    </cdr:from>
    <cdr:to>
      <cdr:x>0.4522</cdr:x>
      <cdr:y>0.44937</cdr:y>
    </cdr:to>
    <cdr:sp macro="" textlink="">
      <cdr:nvSpPr>
        <cdr:cNvPr id="14" name="TextBox 10">
          <a:extLst xmlns:a="http://schemas.openxmlformats.org/drawingml/2006/main">
            <a:ext uri="{FF2B5EF4-FFF2-40B4-BE49-F238E27FC236}">
              <a16:creationId xmlns:a16="http://schemas.microsoft.com/office/drawing/2014/main" id="{00000000-0008-0000-0100-00000B000000}"/>
            </a:ext>
          </a:extLst>
        </cdr:cNvPr>
        <cdr:cNvSpPr txBox="1"/>
      </cdr:nvSpPr>
      <cdr:spPr>
        <a:xfrm xmlns:a="http://schemas.openxmlformats.org/drawingml/2006/main">
          <a:off x="0" y="1296144"/>
          <a:ext cx="3972562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Pieaugušajiem smēķētājiem ir jābūt pieejamam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alternatīvu</a:t>
          </a:r>
          <a:r>
            <a:rPr lang="en-GB" sz="1100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lv-LV" sz="1100" baseline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bezdūmu produktu klāstam, kā arī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objektīvai informācijai par </a:t>
          </a:r>
          <a:b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tiem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0.52898</cdr:y>
    </cdr:from>
    <cdr:to>
      <cdr:x>0.47537</cdr:x>
      <cdr:y>0.6712</cdr:y>
    </cdr:to>
    <cdr:sp macro="" textlink="">
      <cdr:nvSpPr>
        <cdr:cNvPr id="15" name="TextBox 31">
          <a:extLst xmlns:a="http://schemas.openxmlformats.org/drawingml/2006/main">
            <a:ext uri="{FF2B5EF4-FFF2-40B4-BE49-F238E27FC236}">
              <a16:creationId xmlns:a16="http://schemas.microsoft.com/office/drawing/2014/main" id="{00000000-0008-0000-0100-000020000000}"/>
            </a:ext>
          </a:extLst>
        </cdr:cNvPr>
        <cdr:cNvSpPr txBox="1"/>
      </cdr:nvSpPr>
      <cdr:spPr>
        <a:xfrm xmlns:a="http://schemas.openxmlformats.org/drawingml/2006/main">
          <a:off x="0" y="2232248"/>
          <a:ext cx="4176143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Pieaugušo smēķētāju iedrošināšana pilnībā pāriet uz</a:t>
          </a:r>
          <a:b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alternatīviem bezdūmu produktiem varētu būt viens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no veidiem, </a:t>
          </a:r>
          <a:b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kā samazināt cigarešu dūmu radīto kaitējumu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sabiedrībai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0.45363</cdr:x>
      <cdr:y>0</cdr:y>
    </cdr:from>
    <cdr:to>
      <cdr:x>0.52765</cdr:x>
      <cdr:y>0.06653</cdr:y>
    </cdr:to>
    <cdr:sp macro="" textlink="">
      <cdr:nvSpPr>
        <cdr:cNvPr id="2" name="Text Box 1037">
          <a:extLst xmlns:a="http://schemas.openxmlformats.org/drawingml/2006/main">
            <a:ext uri="{FF2B5EF4-FFF2-40B4-BE49-F238E27FC236}">
              <a16:creationId xmlns:a16="http://schemas.microsoft.com/office/drawing/2014/main" id="{D7E7E1F2-1638-4A9E-9B5C-E9E908497BD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90607" y="0"/>
          <a:ext cx="585858" cy="37866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50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Pilnībā nepiekrīt</a:t>
          </a:r>
        </a:p>
      </cdr:txBody>
    </cdr:sp>
  </cdr:relSizeAnchor>
  <cdr:relSizeAnchor xmlns:cdr="http://schemas.openxmlformats.org/drawingml/2006/chartDrawing">
    <cdr:from>
      <cdr:x>0.59801</cdr:x>
      <cdr:y>0</cdr:y>
    </cdr:from>
    <cdr:to>
      <cdr:x>0.72384</cdr:x>
      <cdr:y>0.06653</cdr:y>
    </cdr:to>
    <cdr:sp macro="" textlink="">
      <cdr:nvSpPr>
        <cdr:cNvPr id="3" name="Text Box 1037">
          <a:extLst xmlns:a="http://schemas.openxmlformats.org/drawingml/2006/main">
            <a:ext uri="{FF2B5EF4-FFF2-40B4-BE49-F238E27FC236}">
              <a16:creationId xmlns:a16="http://schemas.microsoft.com/office/drawing/2014/main" id="{3290A9C4-B512-4066-B44D-987D078684F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33414" y="0"/>
          <a:ext cx="995979" cy="378662"/>
        </a:xfrm>
        <a:prstGeom xmlns:a="http://schemas.openxmlformats.org/drawingml/2006/main" prst="rect">
          <a:avLst/>
        </a:prstGeom>
        <a:solidFill xmlns:a="http://schemas.openxmlformats.org/drawingml/2006/main">
          <a:srgbClr val="74D880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Drīzāk </a:t>
          </a:r>
          <a:b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piekrīt</a:t>
          </a:r>
        </a:p>
      </cdr:txBody>
    </cdr:sp>
  </cdr:relSizeAnchor>
  <cdr:relSizeAnchor xmlns:cdr="http://schemas.openxmlformats.org/drawingml/2006/chartDrawing">
    <cdr:from>
      <cdr:x>0.52765</cdr:x>
      <cdr:y>0</cdr:y>
    </cdr:from>
    <cdr:to>
      <cdr:x>0.59801</cdr:x>
      <cdr:y>0.06653</cdr:y>
    </cdr:to>
    <cdr:sp macro="" textlink="">
      <cdr:nvSpPr>
        <cdr:cNvPr id="4" name="Text Box 1037">
          <a:extLst xmlns:a="http://schemas.openxmlformats.org/drawingml/2006/main">
            <a:ext uri="{FF2B5EF4-FFF2-40B4-BE49-F238E27FC236}">
              <a16:creationId xmlns:a16="http://schemas.microsoft.com/office/drawing/2014/main" id="{DC0F3F0A-CCA7-4117-B47B-A7F8C7F973E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76464" y="0"/>
          <a:ext cx="556950" cy="37866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Drīzāk nepiekrīt</a:t>
          </a:r>
        </a:p>
      </cdr:txBody>
    </cdr:sp>
  </cdr:relSizeAnchor>
  <cdr:relSizeAnchor xmlns:cdr="http://schemas.openxmlformats.org/drawingml/2006/chartDrawing">
    <cdr:from>
      <cdr:x>0.72304</cdr:x>
      <cdr:y>0</cdr:y>
    </cdr:from>
    <cdr:to>
      <cdr:x>0.84934</cdr:x>
      <cdr:y>0.06653</cdr:y>
    </cdr:to>
    <cdr:sp macro="" textlink="">
      <cdr:nvSpPr>
        <cdr:cNvPr id="5" name="Text Box 1037">
          <a:extLst xmlns:a="http://schemas.openxmlformats.org/drawingml/2006/main">
            <a:ext uri="{FF2B5EF4-FFF2-40B4-BE49-F238E27FC236}">
              <a16:creationId xmlns:a16="http://schemas.microsoft.com/office/drawing/2014/main" id="{52240CAA-EEC6-4904-9CA6-22437B222E72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24076" y="0"/>
          <a:ext cx="999868" cy="40580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i="0" baseline="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Pilnībā </a:t>
          </a:r>
          <a:br>
            <a:rPr lang="lv-LV" sz="900" b="1" i="0" baseline="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900" b="1" i="0" baseline="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piekrīt</a:t>
          </a:r>
        </a:p>
      </cdr:txBody>
    </cdr:sp>
  </cdr:relSizeAnchor>
  <cdr:relSizeAnchor xmlns:cdr="http://schemas.openxmlformats.org/drawingml/2006/chartDrawing">
    <cdr:from>
      <cdr:x>0.84934</cdr:x>
      <cdr:y>1.63947E-7</cdr:y>
    </cdr:from>
    <cdr:to>
      <cdr:x>0.99001</cdr:x>
      <cdr:y>0.06653</cdr:y>
    </cdr:to>
    <cdr:sp macro="" textlink="">
      <cdr:nvSpPr>
        <cdr:cNvPr id="6" name="Text Box 1037">
          <a:extLst xmlns:a="http://schemas.openxmlformats.org/drawingml/2006/main">
            <a:ext uri="{FF2B5EF4-FFF2-40B4-BE49-F238E27FC236}">
              <a16:creationId xmlns:a16="http://schemas.microsoft.com/office/drawing/2014/main" id="{3EA15B9F-E0FB-4ECD-B916-EC62F24494B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723945" y="1"/>
          <a:ext cx="1113654" cy="40580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Grūti </a:t>
          </a:r>
          <a:b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pateikt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0.61549</cdr:x>
      <cdr:y>0.03413</cdr:y>
    </cdr:from>
    <cdr:to>
      <cdr:x>0.73687</cdr:x>
      <cdr:y>0.17062</cdr:y>
    </cdr:to>
    <cdr:sp macro="" textlink="">
      <cdr:nvSpPr>
        <cdr:cNvPr id="7" name="Text Box 1034">
          <a:extLst xmlns:a="http://schemas.openxmlformats.org/drawingml/2006/main">
            <a:ext uri="{FF2B5EF4-FFF2-40B4-BE49-F238E27FC236}">
              <a16:creationId xmlns:a16="http://schemas.microsoft.com/office/drawing/2014/main" id="{D7C526DC-67BA-4BB1-8CB9-B2561CF982A6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07065" y="144016"/>
          <a:ext cx="1066320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74D880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lv-LV" sz="1000" b="1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Drīzāk </a:t>
          </a:r>
          <a:br>
            <a:rPr lang="lv-LV" sz="1000" b="1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1000" b="1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piekrīt</a:t>
          </a:r>
          <a:endParaRPr lang="lv-LV" sz="1000" b="1" i="0" u="none" strike="noStrike" baseline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0.73672</cdr:x>
      <cdr:y>0.03413</cdr:y>
    </cdr:from>
    <cdr:to>
      <cdr:x>0.83607</cdr:x>
      <cdr:y>0.17062</cdr:y>
    </cdr:to>
    <cdr:sp macro="" textlink="">
      <cdr:nvSpPr>
        <cdr:cNvPr id="8" name="Text Box 1034">
          <a:extLst xmlns:a="http://schemas.openxmlformats.org/drawingml/2006/main">
            <a:ext uri="{FF2B5EF4-FFF2-40B4-BE49-F238E27FC236}">
              <a16:creationId xmlns:a16="http://schemas.microsoft.com/office/drawing/2014/main" id="{60C18E84-D232-47F1-B17E-5AE84B1E2ED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72069" y="144016"/>
          <a:ext cx="872748" cy="57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1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Pilnībā </a:t>
          </a:r>
          <a:br>
            <a:rPr lang="lv-LV" sz="1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1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piekrīt</a:t>
          </a:r>
          <a:endParaRPr lang="lv-LV" sz="1000" b="1" dirty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0.46721</cdr:x>
      <cdr:y>0.03413</cdr:y>
    </cdr:from>
    <cdr:to>
      <cdr:x>0.54918</cdr:x>
      <cdr:y>0.17062</cdr:y>
    </cdr:to>
    <cdr:sp macro="" textlink="">
      <cdr:nvSpPr>
        <cdr:cNvPr id="9" name="Text Box 1034">
          <a:extLst xmlns:a="http://schemas.openxmlformats.org/drawingml/2006/main">
            <a:ext uri="{FF2B5EF4-FFF2-40B4-BE49-F238E27FC236}">
              <a16:creationId xmlns:a16="http://schemas.microsoft.com/office/drawing/2014/main" id="{5BB307DF-0288-4358-B447-28D29E351EB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04456" y="144016"/>
          <a:ext cx="720080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66180B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1000" b="1" i="0" baseline="0" noProof="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Pilnībā nepiekrīt</a:t>
          </a:r>
          <a:endParaRPr lang="lv-LV" sz="1000" noProof="0" dirty="0"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0.83607</cdr:x>
      <cdr:y>0.03413</cdr:y>
    </cdr:from>
    <cdr:to>
      <cdr:x>0.94262</cdr:x>
      <cdr:y>0.17062</cdr:y>
    </cdr:to>
    <cdr:sp macro="" textlink="">
      <cdr:nvSpPr>
        <cdr:cNvPr id="10" name="Text Box 1034">
          <a:extLst xmlns:a="http://schemas.openxmlformats.org/drawingml/2006/main">
            <a:ext uri="{FF2B5EF4-FFF2-40B4-BE49-F238E27FC236}">
              <a16:creationId xmlns:a16="http://schemas.microsoft.com/office/drawing/2014/main" id="{267586B0-CEE5-46EA-98AB-CCB422F4FE60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344817" y="144016"/>
          <a:ext cx="936104" cy="57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10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Grūti </a:t>
          </a:r>
          <a:br>
            <a:rPr lang="lv-LV" sz="10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10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pateikt</a:t>
          </a:r>
          <a:endParaRPr lang="lv-LV" sz="1000" dirty="0">
            <a:solidFill>
              <a:sysClr val="windowText" lastClr="00000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0.54918</cdr:x>
      <cdr:y>0.03413</cdr:y>
    </cdr:from>
    <cdr:to>
      <cdr:x>0.61587</cdr:x>
      <cdr:y>0.17062</cdr:y>
    </cdr:to>
    <cdr:sp macro="" textlink="">
      <cdr:nvSpPr>
        <cdr:cNvPr id="11" name="Text Box 1034">
          <a:extLst xmlns:a="http://schemas.openxmlformats.org/drawingml/2006/main">
            <a:ext uri="{FF2B5EF4-FFF2-40B4-BE49-F238E27FC236}">
              <a16:creationId xmlns:a16="http://schemas.microsoft.com/office/drawing/2014/main" id="{DC617DAB-6E81-4C08-8BE3-4072AB09D8D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24535" y="144016"/>
          <a:ext cx="585867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EE7965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1000" b="1" i="0" baseline="0" noProof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Drīzāk nepiekrīt</a:t>
          </a:r>
          <a:endParaRPr lang="lv-LV" sz="1000" noProof="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0.78538</cdr:y>
    </cdr:from>
    <cdr:to>
      <cdr:x>0.45082</cdr:x>
      <cdr:y>0.95974</cdr:y>
    </cdr:to>
    <cdr:sp macro="" textlink="">
      <cdr:nvSpPr>
        <cdr:cNvPr id="12" name="TextBox 31">
          <a:extLst xmlns:a="http://schemas.openxmlformats.org/drawingml/2006/main">
            <a:ext uri="{FF2B5EF4-FFF2-40B4-BE49-F238E27FC236}">
              <a16:creationId xmlns:a16="http://schemas.microsoft.com/office/drawing/2014/main" id="{B7C64126-C74F-09E0-4548-37EC499AA367}"/>
            </a:ext>
          </a:extLst>
        </cdr:cNvPr>
        <cdr:cNvSpPr txBox="1"/>
      </cdr:nvSpPr>
      <cdr:spPr>
        <a:xfrm xmlns:a="http://schemas.openxmlformats.org/drawingml/2006/main">
          <a:off x="0" y="3314242"/>
          <a:ext cx="3960440" cy="73579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Bezdūmu produktiem būtu jāpiemēro zemāks akcīzes nodoklis </a:t>
          </a:r>
          <a:b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nekā cigaretēm, vienlaikus pietiekami augsts, lai atturētu </a:t>
          </a:r>
          <a:b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jauniešus un nesmēķētājus lietot šos produktus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0.30715</cdr:y>
    </cdr:from>
    <cdr:to>
      <cdr:x>0.4522</cdr:x>
      <cdr:y>0.44937</cdr:y>
    </cdr:to>
    <cdr:sp macro="" textlink="">
      <cdr:nvSpPr>
        <cdr:cNvPr id="14" name="TextBox 10">
          <a:extLst xmlns:a="http://schemas.openxmlformats.org/drawingml/2006/main">
            <a:ext uri="{FF2B5EF4-FFF2-40B4-BE49-F238E27FC236}">
              <a16:creationId xmlns:a16="http://schemas.microsoft.com/office/drawing/2014/main" id="{00000000-0008-0000-0100-00000B000000}"/>
            </a:ext>
          </a:extLst>
        </cdr:cNvPr>
        <cdr:cNvSpPr txBox="1"/>
      </cdr:nvSpPr>
      <cdr:spPr>
        <a:xfrm xmlns:a="http://schemas.openxmlformats.org/drawingml/2006/main">
          <a:off x="0" y="1296144"/>
          <a:ext cx="3972562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Pieaugušajiem smēķētājiem ir jābūt pieejamam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alternatīvu</a:t>
          </a:r>
          <a:r>
            <a:rPr lang="en-GB" sz="1100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br>
            <a:rPr lang="lv-LV" sz="1100" baseline="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bezdūmu produktu klāstam, kā arī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objektīvai informācijai par </a:t>
          </a:r>
          <a:b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tiem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0.52898</cdr:y>
    </cdr:from>
    <cdr:to>
      <cdr:x>0.47537</cdr:x>
      <cdr:y>0.6712</cdr:y>
    </cdr:to>
    <cdr:sp macro="" textlink="">
      <cdr:nvSpPr>
        <cdr:cNvPr id="15" name="TextBox 31">
          <a:extLst xmlns:a="http://schemas.openxmlformats.org/drawingml/2006/main">
            <a:ext uri="{FF2B5EF4-FFF2-40B4-BE49-F238E27FC236}">
              <a16:creationId xmlns:a16="http://schemas.microsoft.com/office/drawing/2014/main" id="{00000000-0008-0000-0100-000020000000}"/>
            </a:ext>
          </a:extLst>
        </cdr:cNvPr>
        <cdr:cNvSpPr txBox="1"/>
      </cdr:nvSpPr>
      <cdr:spPr>
        <a:xfrm xmlns:a="http://schemas.openxmlformats.org/drawingml/2006/main">
          <a:off x="0" y="2232248"/>
          <a:ext cx="4176143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Pieaugušo smēķētāju iedrošināšana pilnībā pāriet uz</a:t>
          </a:r>
          <a:b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alternatīviem bezdūmu produktiem varētu būt viens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no veidiem, </a:t>
          </a:r>
          <a:b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kā samazināt cigarešu dūmu radīto kaitējumu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100" dirty="0">
              <a:latin typeface="Arial" panose="020B0604020202020204" pitchFamily="34" charset="0"/>
              <a:cs typeface="Arial" panose="020B0604020202020204" pitchFamily="34" charset="0"/>
            </a:rPr>
            <a:t>sabiedrībai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0.46255</cdr:x>
      <cdr:y>0</cdr:y>
    </cdr:from>
    <cdr:to>
      <cdr:x>0.54584</cdr:x>
      <cdr:y>0.06653</cdr:y>
    </cdr:to>
    <cdr:sp macro="" textlink="">
      <cdr:nvSpPr>
        <cdr:cNvPr id="2" name="Text Box 1037">
          <a:extLst xmlns:a="http://schemas.openxmlformats.org/drawingml/2006/main">
            <a:ext uri="{FF2B5EF4-FFF2-40B4-BE49-F238E27FC236}">
              <a16:creationId xmlns:a16="http://schemas.microsoft.com/office/drawing/2014/main" id="{D7E7E1F2-1638-4A9E-9B5C-E9E908497BD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1211" y="0"/>
          <a:ext cx="659270" cy="378662"/>
        </a:xfrm>
        <a:prstGeom xmlns:a="http://schemas.openxmlformats.org/drawingml/2006/main" prst="rect">
          <a:avLst/>
        </a:prstGeom>
        <a:solidFill xmlns:a="http://schemas.openxmlformats.org/drawingml/2006/main">
          <a:srgbClr val="66180B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Pilnībā nepiekrīt</a:t>
          </a:r>
        </a:p>
      </cdr:txBody>
    </cdr:sp>
  </cdr:relSizeAnchor>
  <cdr:relSizeAnchor xmlns:cdr="http://schemas.openxmlformats.org/drawingml/2006/chartDrawing">
    <cdr:from>
      <cdr:x>0.61911</cdr:x>
      <cdr:y>0</cdr:y>
    </cdr:from>
    <cdr:to>
      <cdr:x>0.72813</cdr:x>
      <cdr:y>0.06653</cdr:y>
    </cdr:to>
    <cdr:sp macro="" textlink="">
      <cdr:nvSpPr>
        <cdr:cNvPr id="3" name="Text Box 1037">
          <a:extLst xmlns:a="http://schemas.openxmlformats.org/drawingml/2006/main">
            <a:ext uri="{FF2B5EF4-FFF2-40B4-BE49-F238E27FC236}">
              <a16:creationId xmlns:a16="http://schemas.microsoft.com/office/drawing/2014/main" id="{3290A9C4-B512-4066-B44D-987D078684F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01264" y="0"/>
          <a:ext cx="863125" cy="405825"/>
        </a:xfrm>
        <a:prstGeom xmlns:a="http://schemas.openxmlformats.org/drawingml/2006/main" prst="rect">
          <a:avLst/>
        </a:prstGeom>
        <a:solidFill xmlns:a="http://schemas.openxmlformats.org/drawingml/2006/main">
          <a:srgbClr val="74D880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Drīzāk </a:t>
          </a:r>
          <a:b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piekrīt</a:t>
          </a:r>
        </a:p>
      </cdr:txBody>
    </cdr:sp>
  </cdr:relSizeAnchor>
  <cdr:relSizeAnchor xmlns:cdr="http://schemas.openxmlformats.org/drawingml/2006/chartDrawing">
    <cdr:from>
      <cdr:x>0.54584</cdr:x>
      <cdr:y>0</cdr:y>
    </cdr:from>
    <cdr:to>
      <cdr:x>0.61911</cdr:x>
      <cdr:y>0.06653</cdr:y>
    </cdr:to>
    <cdr:sp macro="" textlink="">
      <cdr:nvSpPr>
        <cdr:cNvPr id="4" name="Text Box 1037">
          <a:extLst xmlns:a="http://schemas.openxmlformats.org/drawingml/2006/main">
            <a:ext uri="{FF2B5EF4-FFF2-40B4-BE49-F238E27FC236}">
              <a16:creationId xmlns:a16="http://schemas.microsoft.com/office/drawing/2014/main" id="{DC0F3F0A-CCA7-4117-B47B-A7F8C7F973E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20480" y="0"/>
          <a:ext cx="579946" cy="378662"/>
        </a:xfrm>
        <a:prstGeom xmlns:a="http://schemas.openxmlformats.org/drawingml/2006/main" prst="rect">
          <a:avLst/>
        </a:prstGeom>
        <a:solidFill xmlns:a="http://schemas.openxmlformats.org/drawingml/2006/main">
          <a:srgbClr val="EE7965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Drīzāk nepiekrīt</a:t>
          </a:r>
        </a:p>
      </cdr:txBody>
    </cdr:sp>
  </cdr:relSizeAnchor>
  <cdr:relSizeAnchor xmlns:cdr="http://schemas.openxmlformats.org/drawingml/2006/chartDrawing">
    <cdr:from>
      <cdr:x>0.72779</cdr:x>
      <cdr:y>0</cdr:y>
    </cdr:from>
    <cdr:to>
      <cdr:x>0.84605</cdr:x>
      <cdr:y>0.06653</cdr:y>
    </cdr:to>
    <cdr:sp macro="" textlink="">
      <cdr:nvSpPr>
        <cdr:cNvPr id="5" name="Text Box 1037">
          <a:extLst xmlns:a="http://schemas.openxmlformats.org/drawingml/2006/main">
            <a:ext uri="{FF2B5EF4-FFF2-40B4-BE49-F238E27FC236}">
              <a16:creationId xmlns:a16="http://schemas.microsoft.com/office/drawing/2014/main" id="{52240CAA-EEC6-4904-9CA6-22437B222E72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60640" y="0"/>
          <a:ext cx="936103" cy="378662"/>
        </a:xfrm>
        <a:prstGeom xmlns:a="http://schemas.openxmlformats.org/drawingml/2006/main" prst="rect">
          <a:avLst/>
        </a:prstGeom>
        <a:solidFill xmlns:a="http://schemas.openxmlformats.org/drawingml/2006/main">
          <a:srgbClr val="23621F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i="0" baseline="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Pilnībā </a:t>
          </a:r>
          <a:br>
            <a:rPr lang="lv-LV" sz="900" b="1" i="0" baseline="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900" b="1" i="0" baseline="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piekrīt</a:t>
          </a:r>
        </a:p>
      </cdr:txBody>
    </cdr:sp>
  </cdr:relSizeAnchor>
  <cdr:relSizeAnchor xmlns:cdr="http://schemas.openxmlformats.org/drawingml/2006/chartDrawing">
    <cdr:from>
      <cdr:x>0.84253</cdr:x>
      <cdr:y>0</cdr:y>
    </cdr:from>
    <cdr:to>
      <cdr:x>0.97946</cdr:x>
      <cdr:y>0.06653</cdr:y>
    </cdr:to>
    <cdr:sp macro="" textlink="">
      <cdr:nvSpPr>
        <cdr:cNvPr id="6" name="Text Box 1037">
          <a:extLst xmlns:a="http://schemas.openxmlformats.org/drawingml/2006/main">
            <a:ext uri="{FF2B5EF4-FFF2-40B4-BE49-F238E27FC236}">
              <a16:creationId xmlns:a16="http://schemas.microsoft.com/office/drawing/2014/main" id="{3EA15B9F-E0FB-4ECD-B916-EC62F24494B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70032" y="0"/>
          <a:ext cx="1084024" cy="4058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Grūti </a:t>
          </a:r>
          <a:b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pateikt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0.46513</cdr:x>
      <cdr:y>0</cdr:y>
    </cdr:from>
    <cdr:to>
      <cdr:x>0.62475</cdr:x>
      <cdr:y>0.07084</cdr:y>
    </cdr:to>
    <cdr:sp macro="" textlink="">
      <cdr:nvSpPr>
        <cdr:cNvPr id="2" name="Text Box 1037">
          <a:extLst xmlns:a="http://schemas.openxmlformats.org/drawingml/2006/main">
            <a:ext uri="{FF2B5EF4-FFF2-40B4-BE49-F238E27FC236}">
              <a16:creationId xmlns:a16="http://schemas.microsoft.com/office/drawing/2014/main" id="{D7E7E1F2-1638-4A9E-9B5C-E9E908497BD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81632" y="0"/>
          <a:ext cx="1263436" cy="39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50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noProof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Noteikti nemazinās</a:t>
          </a:r>
        </a:p>
      </cdr:txBody>
    </cdr:sp>
  </cdr:relSizeAnchor>
  <cdr:relSizeAnchor xmlns:cdr="http://schemas.openxmlformats.org/drawingml/2006/chartDrawing">
    <cdr:from>
      <cdr:x>0.76917</cdr:x>
      <cdr:y>0</cdr:y>
    </cdr:from>
    <cdr:to>
      <cdr:x>0.83335</cdr:x>
      <cdr:y>0.07084</cdr:y>
    </cdr:to>
    <cdr:sp macro="" textlink="">
      <cdr:nvSpPr>
        <cdr:cNvPr id="3" name="Text Box 1037">
          <a:extLst xmlns:a="http://schemas.openxmlformats.org/drawingml/2006/main">
            <a:ext uri="{FF2B5EF4-FFF2-40B4-BE49-F238E27FC236}">
              <a16:creationId xmlns:a16="http://schemas.microsoft.com/office/drawing/2014/main" id="{3290A9C4-B512-4066-B44D-987D078684F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88192" y="0"/>
          <a:ext cx="508002" cy="396000"/>
        </a:xfrm>
        <a:prstGeom xmlns:a="http://schemas.openxmlformats.org/drawingml/2006/main" prst="rect">
          <a:avLst/>
        </a:prstGeom>
        <a:solidFill xmlns:a="http://schemas.openxmlformats.org/drawingml/2006/main">
          <a:srgbClr val="74D880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i="0" baseline="0" noProof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Drīzāk mazinās</a:t>
          </a:r>
        </a:p>
      </cdr:txBody>
    </cdr:sp>
  </cdr:relSizeAnchor>
  <cdr:relSizeAnchor xmlns:cdr="http://schemas.openxmlformats.org/drawingml/2006/chartDrawing">
    <cdr:from>
      <cdr:x>0.62438</cdr:x>
      <cdr:y>0</cdr:y>
    </cdr:from>
    <cdr:to>
      <cdr:x>0.77001</cdr:x>
      <cdr:y>0.07084</cdr:y>
    </cdr:to>
    <cdr:sp macro="" textlink="">
      <cdr:nvSpPr>
        <cdr:cNvPr id="4" name="Text Box 1037">
          <a:extLst xmlns:a="http://schemas.openxmlformats.org/drawingml/2006/main">
            <a:ext uri="{FF2B5EF4-FFF2-40B4-BE49-F238E27FC236}">
              <a16:creationId xmlns:a16="http://schemas.microsoft.com/office/drawing/2014/main" id="{DC0F3F0A-CCA7-4117-B47B-A7F8C7F973E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42139" y="0"/>
          <a:ext cx="1152702" cy="39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noProof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Drīzāk nemazinās</a:t>
          </a:r>
        </a:p>
      </cdr:txBody>
    </cdr:sp>
  </cdr:relSizeAnchor>
  <cdr:relSizeAnchor xmlns:cdr="http://schemas.openxmlformats.org/drawingml/2006/chartDrawing">
    <cdr:from>
      <cdr:x>0.83335</cdr:x>
      <cdr:y>0</cdr:y>
    </cdr:from>
    <cdr:to>
      <cdr:x>0.89823</cdr:x>
      <cdr:y>0.07084</cdr:y>
    </cdr:to>
    <cdr:sp macro="" textlink="">
      <cdr:nvSpPr>
        <cdr:cNvPr id="5" name="Text Box 1037">
          <a:extLst xmlns:a="http://schemas.openxmlformats.org/drawingml/2006/main">
            <a:ext uri="{FF2B5EF4-FFF2-40B4-BE49-F238E27FC236}">
              <a16:creationId xmlns:a16="http://schemas.microsoft.com/office/drawing/2014/main" id="{52240CAA-EEC6-4904-9CA6-22437B222E72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96194" y="0"/>
          <a:ext cx="513543" cy="39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i="0" baseline="0" noProof="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Noteikti mazinās</a:t>
          </a:r>
        </a:p>
      </cdr:txBody>
    </cdr:sp>
  </cdr:relSizeAnchor>
  <cdr:relSizeAnchor xmlns:cdr="http://schemas.openxmlformats.org/drawingml/2006/chartDrawing">
    <cdr:from>
      <cdr:x>0.89796</cdr:x>
      <cdr:y>0</cdr:y>
    </cdr:from>
    <cdr:to>
      <cdr:x>0.98418</cdr:x>
      <cdr:y>0.07084</cdr:y>
    </cdr:to>
    <cdr:sp macro="" textlink="">
      <cdr:nvSpPr>
        <cdr:cNvPr id="6" name="Text Box 1037">
          <a:extLst xmlns:a="http://schemas.openxmlformats.org/drawingml/2006/main">
            <a:ext uri="{FF2B5EF4-FFF2-40B4-BE49-F238E27FC236}">
              <a16:creationId xmlns:a16="http://schemas.microsoft.com/office/drawing/2014/main" id="{3EA15B9F-E0FB-4ECD-B916-EC62F24494B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07600" y="0"/>
          <a:ext cx="682455" cy="39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i="0" baseline="0" noProof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Grūti pateikt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0.37518</cdr:x>
      <cdr:y>0</cdr:y>
    </cdr:from>
    <cdr:to>
      <cdr:x>0.61576</cdr:x>
      <cdr:y>0.09734</cdr:y>
    </cdr:to>
    <cdr:sp macro="" textlink="">
      <cdr:nvSpPr>
        <cdr:cNvPr id="2" name="Text Box 1037">
          <a:extLst xmlns:a="http://schemas.openxmlformats.org/drawingml/2006/main">
            <a:ext uri="{FF2B5EF4-FFF2-40B4-BE49-F238E27FC236}">
              <a16:creationId xmlns:a16="http://schemas.microsoft.com/office/drawing/2014/main" id="{D7E7E1F2-1638-4A9E-9B5C-E9E908497BD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05827" y="0"/>
          <a:ext cx="2376264" cy="540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50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Pirks nelegāli internetā / ārzemēs / no kontrabandas izplatītājiem</a:t>
          </a:r>
        </a:p>
      </cdr:txBody>
    </cdr:sp>
  </cdr:relSizeAnchor>
  <cdr:relSizeAnchor xmlns:cdr="http://schemas.openxmlformats.org/drawingml/2006/chartDrawing">
    <cdr:from>
      <cdr:x>0.76156</cdr:x>
      <cdr:y>0</cdr:y>
    </cdr:from>
    <cdr:to>
      <cdr:x>0.92923</cdr:x>
      <cdr:y>0.09734</cdr:y>
    </cdr:to>
    <cdr:sp macro="" textlink="">
      <cdr:nvSpPr>
        <cdr:cNvPr id="3" name="Text Box 1037">
          <a:extLst xmlns:a="http://schemas.openxmlformats.org/drawingml/2006/main">
            <a:ext uri="{FF2B5EF4-FFF2-40B4-BE49-F238E27FC236}">
              <a16:creationId xmlns:a16="http://schemas.microsoft.com/office/drawing/2014/main" id="{3290A9C4-B512-4066-B44D-987D078684F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22251" y="0"/>
          <a:ext cx="1656184" cy="540000"/>
        </a:xfrm>
        <a:prstGeom xmlns:a="http://schemas.openxmlformats.org/drawingml/2006/main" prst="rect">
          <a:avLst/>
        </a:prstGeom>
        <a:solidFill xmlns:a="http://schemas.openxmlformats.org/drawingml/2006/main">
          <a:srgbClr val="EE7965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Atmetīs/pārtrauks šo produktu lietošanu, nepāries uz cigarešu vai citu tabakas produktu lietošanu</a:t>
          </a:r>
        </a:p>
      </cdr:txBody>
    </cdr:sp>
  </cdr:relSizeAnchor>
  <cdr:relSizeAnchor xmlns:cdr="http://schemas.openxmlformats.org/drawingml/2006/chartDrawing">
    <cdr:from>
      <cdr:x>0.61576</cdr:x>
      <cdr:y>0</cdr:y>
    </cdr:from>
    <cdr:to>
      <cdr:x>0.76156</cdr:x>
      <cdr:y>0.09734</cdr:y>
    </cdr:to>
    <cdr:sp macro="" textlink="">
      <cdr:nvSpPr>
        <cdr:cNvPr id="4" name="Text Box 1037">
          <a:extLst xmlns:a="http://schemas.openxmlformats.org/drawingml/2006/main">
            <a:ext uri="{FF2B5EF4-FFF2-40B4-BE49-F238E27FC236}">
              <a16:creationId xmlns:a16="http://schemas.microsoft.com/office/drawing/2014/main" id="{DC0F3F0A-CCA7-4117-B47B-A7F8C7F973E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82091" y="0"/>
          <a:ext cx="1440159" cy="540000"/>
        </a:xfrm>
        <a:prstGeom xmlns:a="http://schemas.openxmlformats.org/drawingml/2006/main" prst="rect">
          <a:avLst/>
        </a:prstGeom>
        <a:solidFill xmlns:a="http://schemas.openxmlformats.org/drawingml/2006/main">
          <a:srgbClr val="CF3117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lv-LV" sz="9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Sāks lietot cigaretes vai citus tabakas produktus vai atgriezīsies pie to lietošanas</a:t>
          </a:r>
        </a:p>
      </cdr:txBody>
    </cdr:sp>
  </cdr:relSizeAnchor>
  <cdr:relSizeAnchor xmlns:cdr="http://schemas.openxmlformats.org/drawingml/2006/chartDrawing">
    <cdr:from>
      <cdr:x>0.92923</cdr:x>
      <cdr:y>0</cdr:y>
    </cdr:from>
    <cdr:to>
      <cdr:x>1</cdr:x>
      <cdr:y>0.09734</cdr:y>
    </cdr:to>
    <cdr:sp macro="" textlink="">
      <cdr:nvSpPr>
        <cdr:cNvPr id="6" name="Text Box 1037">
          <a:extLst xmlns:a="http://schemas.openxmlformats.org/drawingml/2006/main">
            <a:ext uri="{FF2B5EF4-FFF2-40B4-BE49-F238E27FC236}">
              <a16:creationId xmlns:a16="http://schemas.microsoft.com/office/drawing/2014/main" id="{3EA15B9F-E0FB-4ECD-B916-EC62F24494B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178435" y="0"/>
          <a:ext cx="699013" cy="540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27432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en-GB" sz="900" b="1" i="0" baseline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Grūti pateikt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0.90209</cdr:x>
      <cdr:y>0</cdr:y>
    </cdr:from>
    <cdr:to>
      <cdr:x>0.9672</cdr:x>
      <cdr:y>0.10533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57A269A-821A-BDBC-545B-DCC1B5068712}"/>
            </a:ext>
          </a:extLst>
        </cdr:cNvPr>
        <cdr:cNvSpPr txBox="1"/>
      </cdr:nvSpPr>
      <cdr:spPr>
        <a:xfrm xmlns:a="http://schemas.openxmlformats.org/drawingml/2006/main">
          <a:off x="7704856" y="0"/>
          <a:ext cx="556109" cy="50584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 </a:t>
          </a:r>
        </a:p>
      </cdr:txBody>
    </cdr:sp>
  </cdr:relSizeAnchor>
  <cdr:relSizeAnchor xmlns:cdr="http://schemas.openxmlformats.org/drawingml/2006/chartDrawing">
    <cdr:from>
      <cdr:x>0.68289</cdr:x>
      <cdr:y>0</cdr:y>
    </cdr:from>
    <cdr:to>
      <cdr:x>0.90209</cdr:x>
      <cdr:y>0.10533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FAC72F0-4F36-0AEC-E784-341236E1BA22}"/>
            </a:ext>
          </a:extLst>
        </cdr:cNvPr>
        <cdr:cNvSpPr txBox="1"/>
      </cdr:nvSpPr>
      <cdr:spPr>
        <a:xfrm xmlns:a="http://schemas.openxmlformats.org/drawingml/2006/main">
          <a:off x="5832648" y="0"/>
          <a:ext cx="1872208" cy="505848"/>
        </a:xfrm>
        <a:prstGeom xmlns:a="http://schemas.openxmlformats.org/drawingml/2006/main" prst="rect">
          <a:avLst/>
        </a:prstGeom>
        <a:solidFill xmlns:a="http://schemas.openxmlformats.org/drawingml/2006/main">
          <a:srgbClr val="66180B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Lieto</a:t>
          </a:r>
          <a:endParaRPr lang="en-US" sz="9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0.60702</cdr:x>
      <cdr:y>0</cdr:y>
    </cdr:from>
    <cdr:to>
      <cdr:x>0.68289</cdr:x>
      <cdr:y>0.10533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ACC558B7-3D46-FE6D-7870-A904BBE156D5}"/>
            </a:ext>
          </a:extLst>
        </cdr:cNvPr>
        <cdr:cNvSpPr txBox="1"/>
      </cdr:nvSpPr>
      <cdr:spPr>
        <a:xfrm xmlns:a="http://schemas.openxmlformats.org/drawingml/2006/main">
          <a:off x="5184576" y="0"/>
          <a:ext cx="648072" cy="505848"/>
        </a:xfrm>
        <a:prstGeom xmlns:a="http://schemas.openxmlformats.org/drawingml/2006/main" prst="rect">
          <a:avLst/>
        </a:prstGeom>
        <a:solidFill xmlns:a="http://schemas.openxmlformats.org/drawingml/2006/main">
          <a:srgbClr val="74D880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Agrāk lietoja, bet vairs ne</a:t>
          </a:r>
          <a:endParaRPr lang="en-US" sz="9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0.42935</cdr:x>
      <cdr:y>0</cdr:y>
    </cdr:from>
    <cdr:to>
      <cdr:x>0.60702</cdr:x>
      <cdr:y>0.10533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436CCC98-1BD9-C84E-8E04-21BDE60A7851}"/>
            </a:ext>
          </a:extLst>
        </cdr:cNvPr>
        <cdr:cNvSpPr txBox="1"/>
      </cdr:nvSpPr>
      <cdr:spPr>
        <a:xfrm xmlns:a="http://schemas.openxmlformats.org/drawingml/2006/main">
          <a:off x="3667114" y="0"/>
          <a:ext cx="1517462" cy="505848"/>
        </a:xfrm>
        <a:prstGeom xmlns:a="http://schemas.openxmlformats.org/drawingml/2006/main" prst="rect">
          <a:avLst/>
        </a:prstGeom>
        <a:solidFill xmlns:a="http://schemas.openxmlformats.org/drawingml/2006/main">
          <a:srgbClr val="23621F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Nekad nav lietojis/-usi</a:t>
          </a:r>
          <a:endParaRPr lang="en-US" sz="9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0.00879</cdr:x>
      <cdr:y>0.43768</cdr:y>
    </cdr:from>
    <cdr:to>
      <cdr:x>0.64535</cdr:x>
      <cdr:y>0.50452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0656" y="1533094"/>
          <a:ext cx="3666564" cy="234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dirty="0">
              <a:latin typeface="Arial" panose="020B0604020202020204" pitchFamily="34" charset="0"/>
              <a:cs typeface="Arial" panose="020B0604020202020204" pitchFamily="34" charset="0"/>
            </a:rPr>
            <a:t>TABAKU UN NIKOTĪNU SATUROŠU PRODUKTU LIETOŠANA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0.01184</cdr:x>
      <cdr:y>0.43319</cdr:y>
    </cdr:from>
    <cdr:to>
      <cdr:x>0.64841</cdr:x>
      <cdr:y>0.5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68227" y="1422243"/>
          <a:ext cx="3666586" cy="219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dirty="0">
              <a:latin typeface="Arial" panose="020B0604020202020204" pitchFamily="34" charset="0"/>
              <a:cs typeface="Arial" panose="020B0604020202020204" pitchFamily="34" charset="0"/>
            </a:rPr>
            <a:t>TABAKU UN NIKOTĪNU SATUROŠU PRODUKTU LIETOŠANA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0.43377</cdr:y>
    </cdr:from>
    <cdr:to>
      <cdr:x>0.63656</cdr:x>
      <cdr:y>0.5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0" y="1436643"/>
          <a:ext cx="3666586" cy="219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dirty="0">
              <a:latin typeface="Arial" panose="020B0604020202020204" pitchFamily="34" charset="0"/>
              <a:cs typeface="Arial" panose="020B0604020202020204" pitchFamily="34" charset="0"/>
            </a:rPr>
            <a:t>TABAKU UN NIKOTĪNU SATUROŠU PRODUKTU LIETOŠANA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0.45274</cdr:y>
    </cdr:from>
    <cdr:to>
      <cdr:x>0.65089</cdr:x>
      <cdr:y>0.51711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-6006700" y="1499464"/>
          <a:ext cx="3749110" cy="2132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dirty="0">
              <a:latin typeface="Arial" panose="020B0604020202020204" pitchFamily="34" charset="0"/>
              <a:cs typeface="Arial" panose="020B0604020202020204" pitchFamily="34" charset="0"/>
            </a:rPr>
            <a:t>TABAKU UN NIKOTĪNU SATUROŠU PRODUKTU LIETOŠANA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0.03101</cdr:x>
      <cdr:y>0.55125</cdr:y>
    </cdr:from>
    <cdr:to>
      <cdr:x>0.27907</cdr:x>
      <cdr:y>0.63801</cdr:y>
    </cdr:to>
    <cdr:sp macro="" textlink="">
      <cdr:nvSpPr>
        <cdr:cNvPr id="3" name="TextBox 12">
          <a:extLst xmlns:a="http://schemas.openxmlformats.org/drawingml/2006/main">
            <a:ext uri="{FF2B5EF4-FFF2-40B4-BE49-F238E27FC236}">
              <a16:creationId xmlns:a16="http://schemas.microsoft.com/office/drawing/2014/main" id="{FC56C480-91E7-200F-EAF8-18326A9D151D}"/>
            </a:ext>
          </a:extLst>
        </cdr:cNvPr>
        <cdr:cNvSpPr txBox="1"/>
      </cdr:nvSpPr>
      <cdr:spPr>
        <a:xfrm xmlns:a="http://schemas.openxmlformats.org/drawingml/2006/main">
          <a:off x="288032" y="2863287"/>
          <a:ext cx="2304256" cy="4506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dirty="0">
              <a:latin typeface="Arial" panose="020B0604020202020204" pitchFamily="34" charset="0"/>
              <a:cs typeface="Arial" panose="020B0604020202020204" pitchFamily="34" charset="0"/>
            </a:rPr>
            <a:t>E-cigaretes (elektroniskās cigaretes,</a:t>
          </a:r>
          <a:br>
            <a:rPr lang="en-GB" sz="10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1000" dirty="0">
              <a:latin typeface="Arial" panose="020B0604020202020204" pitchFamily="34" charset="0"/>
              <a:cs typeface="Arial" panose="020B0604020202020204" pitchFamily="34" charset="0"/>
            </a:rPr>
            <a:t>salti</a:t>
          </a:r>
          <a:r>
            <a:rPr lang="en-GB" sz="1000" dirty="0">
              <a:latin typeface="Arial" panose="020B0604020202020204" pitchFamily="34" charset="0"/>
              <a:cs typeface="Arial" panose="020B0604020202020204" pitchFamily="34" charset="0"/>
            </a:rPr>
            <a:t>,</a:t>
          </a:r>
          <a:r>
            <a:rPr lang="lv-LV" sz="1000" dirty="0">
              <a:latin typeface="Arial" panose="020B0604020202020204" pitchFamily="34" charset="0"/>
              <a:cs typeface="Arial" panose="020B0604020202020204" pitchFamily="34" charset="0"/>
            </a:rPr>
            <a:t> veips)</a:t>
          </a:r>
        </a:p>
      </cdr:txBody>
    </cdr:sp>
  </cdr:relSizeAnchor>
  <cdr:relSizeAnchor xmlns:cdr="http://schemas.openxmlformats.org/drawingml/2006/chartDrawing">
    <cdr:from>
      <cdr:x>0.94742</cdr:x>
      <cdr:y>1.92524E-7</cdr:y>
    </cdr:from>
    <cdr:to>
      <cdr:x>1</cdr:x>
      <cdr:y>0.11089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3CCC1DB4-C968-4ADA-1F8F-D50E8F956464}"/>
            </a:ext>
          </a:extLst>
        </cdr:cNvPr>
        <cdr:cNvSpPr txBox="1"/>
      </cdr:nvSpPr>
      <cdr:spPr>
        <a:xfrm xmlns:a="http://schemas.openxmlformats.org/drawingml/2006/main">
          <a:off x="8800605" y="1"/>
          <a:ext cx="488427" cy="57598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Grūti pateikt </a:t>
          </a:r>
        </a:p>
      </cdr:txBody>
    </cdr:sp>
  </cdr:relSizeAnchor>
  <cdr:relSizeAnchor xmlns:cdr="http://schemas.openxmlformats.org/drawingml/2006/chartDrawing">
    <cdr:from>
      <cdr:x>0.70543</cdr:x>
      <cdr:y>0</cdr:y>
    </cdr:from>
    <cdr:to>
      <cdr:x>0.76898</cdr:x>
      <cdr:y>0.11089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AB57AF68-C329-D37B-CC5E-9CFA057E2ADE}"/>
            </a:ext>
          </a:extLst>
        </cdr:cNvPr>
        <cdr:cNvSpPr txBox="1"/>
      </cdr:nvSpPr>
      <cdr:spPr>
        <a:xfrm xmlns:a="http://schemas.openxmlformats.org/drawingml/2006/main">
          <a:off x="6552728" y="0"/>
          <a:ext cx="590352" cy="575982"/>
        </a:xfrm>
        <a:prstGeom xmlns:a="http://schemas.openxmlformats.org/drawingml/2006/main" prst="rect">
          <a:avLst/>
        </a:prstGeom>
        <a:solidFill xmlns:a="http://schemas.openxmlformats.org/drawingml/2006/main">
          <a:srgbClr val="F4A698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Veikalā ārvalstīs klātienē </a:t>
          </a:r>
          <a:endParaRPr lang="en-US" sz="9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0.90698</cdr:x>
      <cdr:y>0</cdr:y>
    </cdr:from>
    <cdr:to>
      <cdr:x>0.94742</cdr:x>
      <cdr:y>0.11089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0DA2395A-B2B3-1810-609A-64399382E9C2}"/>
            </a:ext>
          </a:extLst>
        </cdr:cNvPr>
        <cdr:cNvSpPr txBox="1"/>
      </cdr:nvSpPr>
      <cdr:spPr>
        <a:xfrm xmlns:a="http://schemas.openxmlformats.org/drawingml/2006/main">
          <a:off x="8424935" y="0"/>
          <a:ext cx="375669" cy="575982"/>
        </a:xfrm>
        <a:prstGeom xmlns:a="http://schemas.openxmlformats.org/drawingml/2006/main" prst="rect">
          <a:avLst/>
        </a:prstGeom>
        <a:solidFill xmlns:a="http://schemas.openxmlformats.org/drawingml/2006/main">
          <a:srgbClr val="FFE6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Citur</a:t>
          </a:r>
          <a:endParaRPr lang="en-US" sz="9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0.51938</cdr:x>
      <cdr:y>0</cdr:y>
    </cdr:from>
    <cdr:to>
      <cdr:x>0.63566</cdr:x>
      <cdr:y>0.11089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17C14D23-CC03-B64E-EDA7-A8E78E539DF0}"/>
            </a:ext>
          </a:extLst>
        </cdr:cNvPr>
        <cdr:cNvSpPr txBox="1"/>
      </cdr:nvSpPr>
      <cdr:spPr>
        <a:xfrm xmlns:a="http://schemas.openxmlformats.org/drawingml/2006/main">
          <a:off x="4824536" y="0"/>
          <a:ext cx="1080119" cy="575982"/>
        </a:xfrm>
        <a:prstGeom xmlns:a="http://schemas.openxmlformats.org/drawingml/2006/main" prst="rect">
          <a:avLst/>
        </a:prstGeom>
        <a:solidFill xmlns:a="http://schemas.openxmlformats.org/drawingml/2006/main">
          <a:srgbClr val="CF3117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Specializētā veikalā Latvijā*</a:t>
          </a:r>
          <a:endParaRPr lang="en-US" sz="9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0.28682</cdr:x>
      <cdr:y>0</cdr:y>
    </cdr:from>
    <cdr:to>
      <cdr:x>0.51938</cdr:x>
      <cdr:y>0.11089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E6A2DDA0-C047-F1C6-AA3A-25406BE52C32}"/>
            </a:ext>
          </a:extLst>
        </cdr:cNvPr>
        <cdr:cNvSpPr txBox="1"/>
      </cdr:nvSpPr>
      <cdr:spPr>
        <a:xfrm xmlns:a="http://schemas.openxmlformats.org/drawingml/2006/main">
          <a:off x="2664297" y="0"/>
          <a:ext cx="2160240" cy="575982"/>
        </a:xfrm>
        <a:prstGeom xmlns:a="http://schemas.openxmlformats.org/drawingml/2006/main" prst="rect">
          <a:avLst/>
        </a:prstGeom>
        <a:solidFill xmlns:a="http://schemas.openxmlformats.org/drawingml/2006/main">
          <a:srgbClr val="66180B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Vispārējā mazumtirdzniecības veikalā / kioskā / degvielas uzpildes stacijā Latvijā</a:t>
          </a:r>
          <a:endParaRPr lang="en-US" sz="9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0.80345</cdr:x>
      <cdr:y>0</cdr:y>
    </cdr:from>
    <cdr:to>
      <cdr:x>0.86842</cdr:x>
      <cdr:y>0.11089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C5AD6117-1A0C-2F46-6678-BE24451F3092}"/>
            </a:ext>
          </a:extLst>
        </cdr:cNvPr>
        <cdr:cNvSpPr txBox="1"/>
      </cdr:nvSpPr>
      <cdr:spPr>
        <a:xfrm xmlns:a="http://schemas.openxmlformats.org/drawingml/2006/main">
          <a:off x="7000405" y="0"/>
          <a:ext cx="566120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9CDE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Pasūta internet-veikalā Latvijā </a:t>
          </a:r>
          <a:endParaRPr lang="en-US" sz="9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0.63566</cdr:x>
      <cdr:y>0</cdr:y>
    </cdr:from>
    <cdr:to>
      <cdr:x>0.70543</cdr:x>
      <cdr:y>0.11089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5C60973C-AFAF-E52B-63FF-4A8E9E25394B}"/>
            </a:ext>
          </a:extLst>
        </cdr:cNvPr>
        <cdr:cNvSpPr txBox="1"/>
      </cdr:nvSpPr>
      <cdr:spPr>
        <a:xfrm xmlns:a="http://schemas.openxmlformats.org/drawingml/2006/main">
          <a:off x="5904656" y="0"/>
          <a:ext cx="648072" cy="575982"/>
        </a:xfrm>
        <a:prstGeom xmlns:a="http://schemas.openxmlformats.org/drawingml/2006/main" prst="rect">
          <a:avLst/>
        </a:prstGeom>
        <a:solidFill xmlns:a="http://schemas.openxmlformats.org/drawingml/2006/main">
          <a:srgbClr val="EE7965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Pērk no draugiem, paziņām </a:t>
          </a:r>
          <a:endParaRPr lang="en-US" sz="9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0.26012</cdr:y>
    </cdr:from>
    <cdr:to>
      <cdr:x>0.27907</cdr:x>
      <cdr:y>0.34734</cdr:y>
    </cdr:to>
    <cdr:sp macro="" textlink="">
      <cdr:nvSpPr>
        <cdr:cNvPr id="16" name="TextBox 12">
          <a:extLst xmlns:a="http://schemas.openxmlformats.org/drawingml/2006/main">
            <a:ext uri="{FF2B5EF4-FFF2-40B4-BE49-F238E27FC236}">
              <a16:creationId xmlns:a16="http://schemas.microsoft.com/office/drawing/2014/main" id="{FC56C480-91E7-200F-EAF8-18326A9D151D}"/>
            </a:ext>
          </a:extLst>
        </cdr:cNvPr>
        <cdr:cNvSpPr txBox="1"/>
      </cdr:nvSpPr>
      <cdr:spPr>
        <a:xfrm xmlns:a="http://schemas.openxmlformats.org/drawingml/2006/main">
          <a:off x="0" y="1351108"/>
          <a:ext cx="2592288" cy="4530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dirty="0">
              <a:latin typeface="Arial" panose="020B0604020202020204" pitchFamily="34" charset="0"/>
              <a:cs typeface="Arial" panose="020B0604020202020204" pitchFamily="34" charset="0"/>
            </a:rPr>
            <a:t>Smēķējamā tabaka (uztinamās cigaretes, pīpju tabaka)</a:t>
          </a:r>
        </a:p>
      </cdr:txBody>
    </cdr:sp>
  </cdr:relSizeAnchor>
  <cdr:relSizeAnchor xmlns:cdr="http://schemas.openxmlformats.org/drawingml/2006/chartDrawing">
    <cdr:from>
      <cdr:x>0.7807</cdr:x>
      <cdr:y>0</cdr:y>
    </cdr:from>
    <cdr:to>
      <cdr:x>0.7807</cdr:x>
      <cdr:y>0.1525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9B389A7A-34CA-F35E-8B78-725ACC4F40A9}"/>
            </a:ext>
          </a:extLst>
        </cdr:cNvPr>
        <cdr:cNvCxnSpPr/>
      </cdr:nvCxnSpPr>
      <cdr:spPr>
        <a:xfrm xmlns:a="http://schemas.openxmlformats.org/drawingml/2006/main">
          <a:off x="6408712" y="0"/>
          <a:ext cx="0" cy="7920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174115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0.87719</cdr:x>
      <cdr:y>0</cdr:y>
    </cdr:from>
    <cdr:to>
      <cdr:x>0.87719</cdr:x>
      <cdr:y>0.1525</cdr:y>
    </cdr:to>
    <cdr:cxnSp macro="">
      <cdr:nvCxnSpPr>
        <cdr:cNvPr id="18" name="Straight Arrow Connector 17">
          <a:extLst xmlns:a="http://schemas.openxmlformats.org/drawingml/2006/main">
            <a:ext uri="{FF2B5EF4-FFF2-40B4-BE49-F238E27FC236}">
              <a16:creationId xmlns:a16="http://schemas.microsoft.com/office/drawing/2014/main" id="{F91AEA68-BB32-0B6D-3118-21B5C06F72DF}"/>
            </a:ext>
          </a:extLst>
        </cdr:cNvPr>
        <cdr:cNvCxnSpPr/>
      </cdr:nvCxnSpPr>
      <cdr:spPr>
        <a:xfrm xmlns:a="http://schemas.openxmlformats.org/drawingml/2006/main">
          <a:off x="7200800" y="-1556792"/>
          <a:ext cx="0" cy="7920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D1F2D5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0.66667</cdr:x>
      <cdr:y>0</cdr:y>
    </cdr:from>
    <cdr:to>
      <cdr:x>0.72868</cdr:x>
      <cdr:y>0.10141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AB57AF68-C329-D37B-CC5E-9CFA057E2ADE}"/>
            </a:ext>
          </a:extLst>
        </cdr:cNvPr>
        <cdr:cNvSpPr txBox="1"/>
      </cdr:nvSpPr>
      <cdr:spPr>
        <a:xfrm xmlns:a="http://schemas.openxmlformats.org/drawingml/2006/main">
          <a:off x="6192688" y="0"/>
          <a:ext cx="576064" cy="540000"/>
        </a:xfrm>
        <a:prstGeom xmlns:a="http://schemas.openxmlformats.org/drawingml/2006/main" prst="rect">
          <a:avLst/>
        </a:prstGeom>
        <a:solidFill xmlns:a="http://schemas.openxmlformats.org/drawingml/2006/main">
          <a:srgbClr val="EE7965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Veikalā ārvalstīs klātienē </a:t>
          </a:r>
          <a:endParaRPr lang="en-US" sz="9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0.93798</cdr:x>
      <cdr:y>0</cdr:y>
    </cdr:from>
    <cdr:to>
      <cdr:x>0.99723</cdr:x>
      <cdr:y>0.10141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0DA2395A-B2B3-1810-609A-64399382E9C2}"/>
            </a:ext>
          </a:extLst>
        </cdr:cNvPr>
        <cdr:cNvSpPr txBox="1"/>
      </cdr:nvSpPr>
      <cdr:spPr>
        <a:xfrm xmlns:a="http://schemas.openxmlformats.org/drawingml/2006/main">
          <a:off x="8712968" y="0"/>
          <a:ext cx="550333" cy="540017"/>
        </a:xfrm>
        <a:prstGeom xmlns:a="http://schemas.openxmlformats.org/drawingml/2006/main" prst="rect">
          <a:avLst/>
        </a:prstGeom>
        <a:solidFill xmlns:a="http://schemas.openxmlformats.org/drawingml/2006/main">
          <a:srgbClr val="FFE6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Citur</a:t>
          </a:r>
          <a:endParaRPr lang="en-US" sz="9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0.72868</cdr:x>
      <cdr:y>0</cdr:y>
    </cdr:from>
    <cdr:to>
      <cdr:x>0.81395</cdr:x>
      <cdr:y>0.10141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17C14D23-CC03-B64E-EDA7-A8E78E539DF0}"/>
            </a:ext>
          </a:extLst>
        </cdr:cNvPr>
        <cdr:cNvSpPr txBox="1"/>
      </cdr:nvSpPr>
      <cdr:spPr>
        <a:xfrm xmlns:a="http://schemas.openxmlformats.org/drawingml/2006/main">
          <a:off x="6768752" y="0"/>
          <a:ext cx="792087" cy="540000"/>
        </a:xfrm>
        <a:prstGeom xmlns:a="http://schemas.openxmlformats.org/drawingml/2006/main" prst="rect">
          <a:avLst/>
        </a:prstGeom>
        <a:solidFill xmlns:a="http://schemas.openxmlformats.org/drawingml/2006/main">
          <a:srgbClr val="F4A698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Specializētā veikalā Latvijā</a:t>
          </a:r>
          <a:endParaRPr lang="en-US" sz="9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0.26357</cdr:x>
      <cdr:y>0</cdr:y>
    </cdr:from>
    <cdr:to>
      <cdr:x>0.5969</cdr:x>
      <cdr:y>0.10141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E6A2DDA0-C047-F1C6-AA3A-25406BE52C32}"/>
            </a:ext>
          </a:extLst>
        </cdr:cNvPr>
        <cdr:cNvSpPr txBox="1"/>
      </cdr:nvSpPr>
      <cdr:spPr>
        <a:xfrm xmlns:a="http://schemas.openxmlformats.org/drawingml/2006/main">
          <a:off x="2448272" y="0"/>
          <a:ext cx="3096344" cy="540000"/>
        </a:xfrm>
        <a:prstGeom xmlns:a="http://schemas.openxmlformats.org/drawingml/2006/main" prst="rect">
          <a:avLst/>
        </a:prstGeom>
        <a:solidFill xmlns:a="http://schemas.openxmlformats.org/drawingml/2006/main">
          <a:srgbClr val="66180B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Vispārējā mazumtirdzniecības veikalā / kioskā / degvielas uzpildes stacijā Latvijā</a:t>
          </a:r>
          <a:endParaRPr lang="en-US" sz="9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0.5969</cdr:x>
      <cdr:y>0</cdr:y>
    </cdr:from>
    <cdr:to>
      <cdr:x>0.66667</cdr:x>
      <cdr:y>0.10141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5C60973C-AFAF-E52B-63FF-4A8E9E25394B}"/>
            </a:ext>
          </a:extLst>
        </cdr:cNvPr>
        <cdr:cNvSpPr txBox="1"/>
      </cdr:nvSpPr>
      <cdr:spPr>
        <a:xfrm xmlns:a="http://schemas.openxmlformats.org/drawingml/2006/main">
          <a:off x="5544616" y="0"/>
          <a:ext cx="648072" cy="540000"/>
        </a:xfrm>
        <a:prstGeom xmlns:a="http://schemas.openxmlformats.org/drawingml/2006/main" prst="rect">
          <a:avLst/>
        </a:prstGeom>
        <a:solidFill xmlns:a="http://schemas.openxmlformats.org/drawingml/2006/main">
          <a:srgbClr val="CF3117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Pērk no draugiem, paziņām </a:t>
          </a:r>
          <a:endParaRPr lang="en-US" sz="9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0.83721</cdr:x>
      <cdr:y>0</cdr:y>
    </cdr:from>
    <cdr:to>
      <cdr:x>0.89922</cdr:x>
      <cdr:y>0.10141</cdr:y>
    </cdr:to>
    <cdr:sp macro="" textlink="">
      <cdr:nvSpPr>
        <cdr:cNvPr id="19" name="TextBox 1">
          <a:extLst xmlns:a="http://schemas.openxmlformats.org/drawingml/2006/main">
            <a:ext uri="{FF2B5EF4-FFF2-40B4-BE49-F238E27FC236}">
              <a16:creationId xmlns:a16="http://schemas.microsoft.com/office/drawing/2014/main" id="{C5AD6117-1A0C-2F46-6678-BE24451F3092}"/>
            </a:ext>
          </a:extLst>
        </cdr:cNvPr>
        <cdr:cNvSpPr txBox="1"/>
      </cdr:nvSpPr>
      <cdr:spPr>
        <a:xfrm xmlns:a="http://schemas.openxmlformats.org/drawingml/2006/main">
          <a:off x="7776864" y="-1380765"/>
          <a:ext cx="576064" cy="540000"/>
        </a:xfrm>
        <a:prstGeom xmlns:a="http://schemas.openxmlformats.org/drawingml/2006/main" prst="rect">
          <a:avLst/>
        </a:prstGeom>
        <a:solidFill xmlns:a="http://schemas.openxmlformats.org/drawingml/2006/main">
          <a:srgbClr val="9CDE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Pasūta </a:t>
          </a:r>
          <a:br>
            <a:rPr lang="lv-LV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internet-veikalā </a:t>
          </a:r>
          <a:br>
            <a:rPr lang="lv-LV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Latvijā </a:t>
          </a:r>
          <a:endParaRPr lang="en-US" sz="9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0.82171</cdr:x>
      <cdr:y>0</cdr:y>
    </cdr:from>
    <cdr:to>
      <cdr:x>0.82171</cdr:x>
      <cdr:y>0.10067</cdr:y>
    </cdr:to>
    <cdr:cxnSp macro="">
      <cdr:nvCxnSpPr>
        <cdr:cNvPr id="20" name="Straight Arrow Connector 19">
          <a:extLst xmlns:a="http://schemas.openxmlformats.org/drawingml/2006/main">
            <a:ext uri="{FF2B5EF4-FFF2-40B4-BE49-F238E27FC236}">
              <a16:creationId xmlns:a16="http://schemas.microsoft.com/office/drawing/2014/main" id="{A071B2C7-5445-32C5-CD73-8C4FF1ADAFDA}"/>
            </a:ext>
          </a:extLst>
        </cdr:cNvPr>
        <cdr:cNvCxnSpPr/>
      </cdr:nvCxnSpPr>
      <cdr:spPr>
        <a:xfrm xmlns:a="http://schemas.openxmlformats.org/drawingml/2006/main">
          <a:off x="7632848" y="0"/>
          <a:ext cx="0" cy="53606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174115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0.90698</cdr:x>
      <cdr:y>0</cdr:y>
    </cdr:from>
    <cdr:to>
      <cdr:x>0.90698</cdr:x>
      <cdr:y>0.10067</cdr:y>
    </cdr:to>
    <cdr:cxnSp macro="">
      <cdr:nvCxnSpPr>
        <cdr:cNvPr id="22" name="Straight Arrow Connector 21">
          <a:extLst xmlns:a="http://schemas.openxmlformats.org/drawingml/2006/main">
            <a:ext uri="{FF2B5EF4-FFF2-40B4-BE49-F238E27FC236}">
              <a16:creationId xmlns:a16="http://schemas.microsoft.com/office/drawing/2014/main" id="{917F1D3E-B608-F48C-5A2A-3F41E7B514ED}"/>
            </a:ext>
          </a:extLst>
        </cdr:cNvPr>
        <cdr:cNvCxnSpPr/>
      </cdr:nvCxnSpPr>
      <cdr:spPr>
        <a:xfrm xmlns:a="http://schemas.openxmlformats.org/drawingml/2006/main">
          <a:off x="8424936" y="0"/>
          <a:ext cx="0" cy="53606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D1F2D5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0.64402</cdr:x>
      <cdr:y>0</cdr:y>
    </cdr:from>
    <cdr:to>
      <cdr:x>0.71379</cdr:x>
      <cdr:y>0.10818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F5611B2E-6985-4121-92AE-E9CB544A22AC}"/>
            </a:ext>
          </a:extLst>
        </cdr:cNvPr>
        <cdr:cNvSpPr txBox="1"/>
      </cdr:nvSpPr>
      <cdr:spPr>
        <a:xfrm xmlns:a="http://schemas.openxmlformats.org/drawingml/2006/main">
          <a:off x="5981622" y="0"/>
          <a:ext cx="648072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EE7965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Pērk no draugiem, paziņām</a:t>
          </a:r>
          <a:endParaRPr lang="en-US" sz="9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0.25638</cdr:x>
      <cdr:y>0</cdr:y>
    </cdr:from>
    <cdr:to>
      <cdr:x>0.48121</cdr:x>
      <cdr:y>0.10818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AA0DB6AE-C1F7-4813-8DF5-1A03BF805000}"/>
            </a:ext>
          </a:extLst>
        </cdr:cNvPr>
        <cdr:cNvSpPr txBox="1"/>
      </cdr:nvSpPr>
      <cdr:spPr>
        <a:xfrm xmlns:a="http://schemas.openxmlformats.org/drawingml/2006/main">
          <a:off x="2381222" y="0"/>
          <a:ext cx="2088256" cy="575994"/>
        </a:xfrm>
        <a:prstGeom xmlns:a="http://schemas.openxmlformats.org/drawingml/2006/main" prst="rect">
          <a:avLst/>
        </a:prstGeom>
        <a:solidFill xmlns:a="http://schemas.openxmlformats.org/drawingml/2006/main">
          <a:srgbClr val="66180B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Vispārējā mazumtirdzniecības veikalā / kioskā / degvielas uzpildes stacijā Latvijā</a:t>
          </a:r>
        </a:p>
      </cdr:txBody>
    </cdr:sp>
  </cdr:relSizeAnchor>
  <cdr:relSizeAnchor xmlns:cdr="http://schemas.openxmlformats.org/drawingml/2006/chartDrawing">
    <cdr:from>
      <cdr:x>0.71379</cdr:x>
      <cdr:y>0</cdr:y>
    </cdr:from>
    <cdr:to>
      <cdr:x>0.77581</cdr:x>
      <cdr:y>0.10818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3F263A6-F13C-E2C2-50E4-CE1F26BD13C6}"/>
            </a:ext>
          </a:extLst>
        </cdr:cNvPr>
        <cdr:cNvSpPr txBox="1"/>
      </cdr:nvSpPr>
      <cdr:spPr>
        <a:xfrm xmlns:a="http://schemas.openxmlformats.org/drawingml/2006/main">
          <a:off x="6629694" y="0"/>
          <a:ext cx="576064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F4A698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Pasūta internet-veikalā ārvalstīs</a:t>
          </a:r>
          <a:endParaRPr lang="en-US" sz="9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0.77581</cdr:x>
      <cdr:y>0</cdr:y>
    </cdr:from>
    <cdr:to>
      <cdr:x>0.84559</cdr:x>
      <cdr:y>0.10818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C3F263A6-F13C-E2C2-50E4-CE1F26BD13C6}"/>
            </a:ext>
          </a:extLst>
        </cdr:cNvPr>
        <cdr:cNvSpPr txBox="1"/>
      </cdr:nvSpPr>
      <cdr:spPr>
        <a:xfrm xmlns:a="http://schemas.openxmlformats.org/drawingml/2006/main">
          <a:off x="7205758" y="0"/>
          <a:ext cx="648072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174115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Pasūta internet-veikalā Latvijā</a:t>
          </a:r>
          <a:endParaRPr lang="en-US" sz="9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0.84559</cdr:x>
      <cdr:y>0</cdr:y>
    </cdr:from>
    <cdr:to>
      <cdr:x>0.89986</cdr:x>
      <cdr:y>0.10818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C3F263A6-F13C-E2C2-50E4-CE1F26BD13C6}"/>
            </a:ext>
          </a:extLst>
        </cdr:cNvPr>
        <cdr:cNvSpPr txBox="1"/>
      </cdr:nvSpPr>
      <cdr:spPr>
        <a:xfrm xmlns:a="http://schemas.openxmlformats.org/drawingml/2006/main">
          <a:off x="7853830" y="0"/>
          <a:ext cx="504056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9CDE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Sociālo tīklu grupās, čatos</a:t>
          </a:r>
          <a:endParaRPr lang="en-US" sz="9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0.48121</cdr:x>
      <cdr:y>0</cdr:y>
    </cdr:from>
    <cdr:to>
      <cdr:x>0.64402</cdr:x>
      <cdr:y>0.10818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C3F263A6-F13C-E2C2-50E4-CE1F26BD13C6}"/>
            </a:ext>
          </a:extLst>
        </cdr:cNvPr>
        <cdr:cNvSpPr txBox="1"/>
      </cdr:nvSpPr>
      <cdr:spPr>
        <a:xfrm xmlns:a="http://schemas.openxmlformats.org/drawingml/2006/main">
          <a:off x="4469454" y="0"/>
          <a:ext cx="1512168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CF3117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Specializētā veikalā Latvijā</a:t>
          </a:r>
          <a:endParaRPr lang="en-US" sz="9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0.89986</cdr:x>
      <cdr:y>0</cdr:y>
    </cdr:from>
    <cdr:to>
      <cdr:x>0.96188</cdr:x>
      <cdr:y>0.10818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C3F263A6-F13C-E2C2-50E4-CE1F26BD13C6}"/>
            </a:ext>
          </a:extLst>
        </cdr:cNvPr>
        <cdr:cNvSpPr txBox="1"/>
      </cdr:nvSpPr>
      <cdr:spPr>
        <a:xfrm xmlns:a="http://schemas.openxmlformats.org/drawingml/2006/main">
          <a:off x="8357886" y="0"/>
          <a:ext cx="576064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D1F2D5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Veikalā ārvalstīs klātienē</a:t>
          </a:r>
          <a:endParaRPr lang="en-US" sz="9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0.96188</cdr:x>
      <cdr:y>0</cdr:y>
    </cdr:from>
    <cdr:to>
      <cdr:x>1</cdr:x>
      <cdr:y>0.10818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D92143D2-21BF-F68D-D4BE-08B697952825}"/>
            </a:ext>
          </a:extLst>
        </cdr:cNvPr>
        <cdr:cNvSpPr txBox="1"/>
      </cdr:nvSpPr>
      <cdr:spPr>
        <a:xfrm xmlns:a="http://schemas.openxmlformats.org/drawingml/2006/main">
          <a:off x="8933950" y="0"/>
          <a:ext cx="354050" cy="576000"/>
        </a:xfrm>
        <a:prstGeom xmlns:a="http://schemas.openxmlformats.org/drawingml/2006/main" prst="rect">
          <a:avLst/>
        </a:prstGeom>
        <a:solidFill xmlns:a="http://schemas.openxmlformats.org/drawingml/2006/main">
          <a:srgbClr val="FFE699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36000" rIns="3600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Citur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97757644-15B2-4C23-AEAC-19E91C221C3E}" type="datetimeFigureOut">
              <a:rPr lang="lv-LV" smtClean="0"/>
              <a:t>18.09.2023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5C0E87EC-7041-4C51-88AB-BF376C57F46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5561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328"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801" indent="-285693" defTabSz="925328"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2771" indent="-228554" defTabSz="925328"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599880" indent="-228554" defTabSz="925328"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6989" indent="-228554" defTabSz="925328"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097" indent="-228554" defTabSz="9253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206" indent="-228554" defTabSz="9253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8314" indent="-228554" defTabSz="9253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5423" indent="-228554" defTabSz="9253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D7775C5C-0195-478C-B30A-0484FCDC677D}" type="slidenum">
              <a:rPr lang="lv-LV" altLang="lv-LV" smtClean="0">
                <a:latin typeface="Arial" panose="020B0604020202020204" pitchFamily="34" charset="0"/>
              </a:rPr>
              <a:pPr/>
              <a:t>3</a:t>
            </a:fld>
            <a:endParaRPr lang="lv-LV" altLang="lv-LV" dirty="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lv-LV" altLang="lv-LV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824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7667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lv-LV" i="1" kern="0" noProof="1">
                <a:latin typeface="Arial" charset="0"/>
                <a:cs typeface="Arial" charset="0"/>
              </a:rPr>
              <a:t>Kur Jūs iegādājaties šādus tabaku un/vai nikotīnu saturošus produktus?</a:t>
            </a:r>
            <a:r>
              <a:rPr lang="lv-LV" altLang="lv-LV" i="1" kern="0" noProof="1">
                <a:latin typeface="Arial" charset="0"/>
                <a:cs typeface="Arial" charset="0"/>
              </a:rPr>
              <a:t> – demogrāfijas slaidos varētu atstāt tikai </a:t>
            </a:r>
            <a:r>
              <a:rPr lang="en-GB" i="1" dirty="0" err="1"/>
              <a:t>interesantākos</a:t>
            </a:r>
            <a:r>
              <a:rPr lang="en-GB" i="1" dirty="0"/>
              <a:t> </a:t>
            </a:r>
            <a:r>
              <a:rPr lang="en-GB" i="1" dirty="0" err="1"/>
              <a:t>faktus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21242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77334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0723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48576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5249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3251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87634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20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40876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21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950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02868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22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39951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23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08560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24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9682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60795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10876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91728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8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18195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9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32319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10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27531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E87EC-7041-4C51-88AB-BF376C57F469}" type="slidenum">
              <a:rPr lang="lv-LV" smtClean="0"/>
              <a:t>11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2813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 txBox="1">
            <a:spLocks/>
          </p:cNvSpPr>
          <p:nvPr userDrawn="1"/>
        </p:nvSpPr>
        <p:spPr>
          <a:xfrm>
            <a:off x="259785" y="6357347"/>
            <a:ext cx="1295467" cy="365125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80ED866C-5A37-4A00-9553-773EDF513733}" type="slidenum">
              <a:rPr lang="lv-LV" sz="1200" smtClean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l"/>
              <a:t>‹#›</a:t>
            </a:fld>
            <a:endParaRPr lang="lv-LV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3EB855-A6B8-4BC3-BAA2-436668521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6325844"/>
            <a:ext cx="978249" cy="42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 txBox="1">
            <a:spLocks/>
          </p:cNvSpPr>
          <p:nvPr userDrawn="1"/>
        </p:nvSpPr>
        <p:spPr>
          <a:xfrm>
            <a:off x="259785" y="6357347"/>
            <a:ext cx="1295467" cy="365125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80ED866C-5A37-4A00-9553-773EDF513733}" type="slidenum">
              <a:rPr lang="lv-LV" sz="1200" smtClean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l"/>
              <a:t>‹#›</a:t>
            </a:fld>
            <a:endParaRPr lang="lv-LV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3EB855-A6B8-4BC3-BAA2-436668521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6325844"/>
            <a:ext cx="978249" cy="42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78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33" y="2420938"/>
            <a:ext cx="1138766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B95D6-D7B1-4EBB-B5ED-5B9774BDC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7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77" r:id="rId3"/>
    <p:sldLayoutId id="2147483674" r:id="rId4"/>
    <p:sldLayoutId id="214748367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AttÄlu rezultÄti vaicÄjumam âRTUâ">
            <a:extLst>
              <a:ext uri="{FF2B5EF4-FFF2-40B4-BE49-F238E27FC236}">
                <a16:creationId xmlns:a16="http://schemas.microsoft.com/office/drawing/2014/main" id="{E6A9F3E8-6DD9-46E6-A4BA-C4D04327F8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484909-AD5E-4E98-9A89-FEB63A2C0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888" y="2015301"/>
            <a:ext cx="9217024" cy="1532334"/>
          </a:xfrm>
          <a:prstGeom prst="roundRect">
            <a:avLst/>
          </a:prstGeom>
          <a:noFill/>
          <a:ln w="28575">
            <a:solidFill>
              <a:srgbClr val="23621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lv-LV" sz="1200" b="1" noProof="1">
                <a:solidFill>
                  <a:srgbClr val="23621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lv-LV" sz="3600" b="1" cap="all" noProof="1">
                <a:solidFill>
                  <a:srgbClr val="23621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Sabiedrības attieksme pret tabakas un</a:t>
            </a:r>
          </a:p>
          <a:p>
            <a:pPr algn="ctr"/>
            <a:r>
              <a:rPr lang="lv-LV" sz="3600" b="1" cap="all" noProof="1">
                <a:solidFill>
                  <a:srgbClr val="23621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nikotīna produktiem un to lietošanU</a:t>
            </a:r>
            <a:endParaRPr lang="en-GB" altLang="ko-KR" sz="1200" b="1" noProof="1">
              <a:solidFill>
                <a:srgbClr val="23621F"/>
              </a:solidFill>
              <a:latin typeface="Arial Narrow" panose="020B0606020202030204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E34337-3C98-4151-9B72-B0790CD4269B}"/>
              </a:ext>
            </a:extLst>
          </p:cNvPr>
          <p:cNvSpPr txBox="1"/>
          <p:nvPr/>
        </p:nvSpPr>
        <p:spPr>
          <a:xfrm>
            <a:off x="4943872" y="4359343"/>
            <a:ext cx="3033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altLang="ko-KR" sz="2000" b="1" noProof="1">
                <a:latin typeface="Arial Narrow" panose="020B0606020202030204" pitchFamily="34" charset="0"/>
                <a:cs typeface="Arial" pitchFamily="34" charset="0"/>
              </a:rPr>
              <a:t>Latvijas iedzīvotāju aptauja</a:t>
            </a:r>
          </a:p>
          <a:p>
            <a:pPr algn="ctr">
              <a:defRPr/>
            </a:pPr>
            <a:r>
              <a:rPr lang="en-GB" altLang="ko-KR" sz="2000" b="1" noProof="1">
                <a:latin typeface="Arial Narrow" panose="020B0606020202030204" pitchFamily="34" charset="0"/>
                <a:cs typeface="Arial" pitchFamily="34" charset="0"/>
              </a:rPr>
              <a:t>202</a:t>
            </a:r>
            <a:r>
              <a:rPr lang="lv-LV" altLang="ko-KR" sz="2000" b="1" noProof="1">
                <a:latin typeface="Arial Narrow" panose="020B0606020202030204" pitchFamily="34" charset="0"/>
                <a:cs typeface="Arial" pitchFamily="34" charset="0"/>
              </a:rPr>
              <a:t>3</a:t>
            </a:r>
            <a:r>
              <a:rPr lang="en-GB" altLang="ko-KR" sz="2000" b="1" noProof="1">
                <a:latin typeface="Arial Narrow" panose="020B0606020202030204" pitchFamily="34" charset="0"/>
                <a:cs typeface="Arial" pitchFamily="34" charset="0"/>
              </a:rPr>
              <a:t>. gada maijs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5949280"/>
            <a:ext cx="1735437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lv-LV" altLang="lv-LV" sz="1200" b="0" i="1" kern="0" noProof="1">
                <a:latin typeface="Arial" charset="0"/>
                <a:cs typeface="Arial" charset="0"/>
              </a:rPr>
              <a:t>«Lūdzu, atzīmējiet, cik bieži Jūs lietojat katru no norādītajiem tabaku un/vai nikotīnu saturošajiem produktiem!»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91344" y="1209303"/>
            <a:ext cx="1080120" cy="510778"/>
          </a:xfrm>
          <a:prstGeom prst="roundRect">
            <a:avLst/>
          </a:prstGeom>
          <a:solidFill>
            <a:srgbClr val="23621F"/>
          </a:solidFill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Karsējamā tabaka</a:t>
            </a:r>
            <a:endParaRPr lang="en-GB" sz="1200" b="1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0920536" y="1260381"/>
            <a:ext cx="84155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Izvērsta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2.Tabaku un nikotīnu saturošu produktu lietošanas biežums</a:t>
            </a:r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91344" y="1816260"/>
            <a:ext cx="108012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2023. gada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maija dati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9418C90-31D2-426E-A52E-AC2BA37116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090588"/>
              </p:ext>
            </p:extLst>
          </p:nvPr>
        </p:nvGraphicFramePr>
        <p:xfrm>
          <a:off x="162473" y="2327038"/>
          <a:ext cx="6120000" cy="443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1">
            <a:extLst>
              <a:ext uri="{FF2B5EF4-FFF2-40B4-BE49-F238E27FC236}">
                <a16:creationId xmlns:a16="http://schemas.microsoft.com/office/drawing/2014/main" id="{41BC2624-C0FE-4F5F-BFBB-C05215F51561}"/>
              </a:ext>
            </a:extLst>
          </p:cNvPr>
          <p:cNvSpPr txBox="1"/>
          <p:nvPr/>
        </p:nvSpPr>
        <p:spPr>
          <a:xfrm>
            <a:off x="8781720" y="1637617"/>
            <a:ext cx="896400" cy="439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Grūti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pateikt 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9F3C9AFB-FC47-4BFC-9E53-F1590D9D1A56}"/>
              </a:ext>
            </a:extLst>
          </p:cNvPr>
          <p:cNvSpPr txBox="1"/>
          <p:nvPr/>
        </p:nvSpPr>
        <p:spPr>
          <a:xfrm>
            <a:off x="5192207" y="1637616"/>
            <a:ext cx="896400" cy="439161"/>
          </a:xfrm>
          <a:prstGeom prst="rect">
            <a:avLst/>
          </a:prstGeom>
          <a:solidFill>
            <a:srgbClr val="F9D2CC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Retāk nekā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reizi mēnesī</a:t>
            </a:r>
            <a:endParaRPr lang="en-US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6C1E9D1B-2D43-4F75-92F0-3D3151214F0E}"/>
              </a:ext>
            </a:extLst>
          </p:cNvPr>
          <p:cNvSpPr txBox="1"/>
          <p:nvPr/>
        </p:nvSpPr>
        <p:spPr>
          <a:xfrm>
            <a:off x="7885320" y="1637616"/>
            <a:ext cx="896400" cy="439161"/>
          </a:xfrm>
          <a:prstGeom prst="rect">
            <a:avLst/>
          </a:prstGeom>
          <a:solidFill>
            <a:srgbClr val="66180B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Reizi dienā vai biežāk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F5611B2E-6985-4121-92AE-E9CB544A22AC}"/>
              </a:ext>
            </a:extLst>
          </p:cNvPr>
          <p:cNvSpPr txBox="1"/>
          <p:nvPr/>
        </p:nvSpPr>
        <p:spPr>
          <a:xfrm>
            <a:off x="4299800" y="1637616"/>
            <a:ext cx="896400" cy="439161"/>
          </a:xfrm>
          <a:prstGeom prst="rect">
            <a:avLst/>
          </a:prstGeom>
          <a:solidFill>
            <a:srgbClr val="74D880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Agrāk lietoja,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 vairs ne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AA0DB6AE-C1F7-4813-8DF5-1A03BF805000}"/>
              </a:ext>
            </a:extLst>
          </p:cNvPr>
          <p:cNvSpPr txBox="1"/>
          <p:nvPr/>
        </p:nvSpPr>
        <p:spPr>
          <a:xfrm>
            <a:off x="3407835" y="1637616"/>
            <a:ext cx="896400" cy="439161"/>
          </a:xfrm>
          <a:prstGeom prst="rect">
            <a:avLst/>
          </a:prstGeom>
          <a:solidFill>
            <a:srgbClr val="23621F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Nekad nav </a:t>
            </a:r>
            <a:b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lietojis/-usi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C610D781-7849-48E8-8195-BB62665F8323}"/>
              </a:ext>
            </a:extLst>
          </p:cNvPr>
          <p:cNvSpPr txBox="1"/>
          <p:nvPr/>
        </p:nvSpPr>
        <p:spPr>
          <a:xfrm>
            <a:off x="6984351" y="1637616"/>
            <a:ext cx="903413" cy="439161"/>
          </a:xfrm>
          <a:prstGeom prst="rect">
            <a:avLst/>
          </a:prstGeom>
          <a:solidFill>
            <a:srgbClr val="EE7965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Vairākas reizes nedēļā, bet ne katru dienu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84610973-BE48-4438-92B4-B45E88E1A094}"/>
              </a:ext>
            </a:extLst>
          </p:cNvPr>
          <p:cNvSpPr txBox="1"/>
          <p:nvPr/>
        </p:nvSpPr>
        <p:spPr>
          <a:xfrm>
            <a:off x="6087712" y="1637616"/>
            <a:ext cx="896400" cy="439161"/>
          </a:xfrm>
          <a:prstGeom prst="rect">
            <a:avLst/>
          </a:prstGeom>
          <a:solidFill>
            <a:srgbClr val="F4A698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Vismaz reizi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mēnesī</a:t>
            </a:r>
            <a:endParaRPr lang="en-US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EC68F354-8A7A-46EF-89C7-466EA997CA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729620"/>
              </p:ext>
            </p:extLst>
          </p:nvPr>
        </p:nvGraphicFramePr>
        <p:xfrm>
          <a:off x="6331345" y="2279940"/>
          <a:ext cx="5760000" cy="33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" name="Rectangle 46">
            <a:extLst>
              <a:ext uri="{FF2B5EF4-FFF2-40B4-BE49-F238E27FC236}">
                <a16:creationId xmlns:a16="http://schemas.microsoft.com/office/drawing/2014/main" id="{7A47D710-A087-4F4C-9476-A3B92FFDEEF1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6228923" y="5849878"/>
            <a:ext cx="5683336" cy="47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 respondenti, kuri lieto tabaku un/vai nikotīnu saturošus produktus, attiecīgajās grupās</a:t>
            </a:r>
            <a:r>
              <a:rPr lang="lv-LV" altLang="lv-LV" b="0" i="1" noProof="1">
                <a:latin typeface="Arial" charset="0"/>
                <a:cs typeface="Arial" charset="0"/>
              </a:rPr>
              <a:t>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(skat. «n=» grafikā)</a:t>
            </a:r>
          </a:p>
        </p:txBody>
      </p:sp>
    </p:spTree>
    <p:extLst>
      <p:ext uri="{BB962C8B-B14F-4D97-AF65-F5344CB8AC3E}">
        <p14:creationId xmlns:p14="http://schemas.microsoft.com/office/powerpoint/2010/main" val="3823550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lv-LV" altLang="lv-LV" sz="1200" b="0" i="1" kern="0" noProof="1">
                <a:latin typeface="Arial" charset="0"/>
                <a:cs typeface="Arial" charset="0"/>
              </a:rPr>
              <a:t>«Lūdzu, atzīmējiet, cik bieži Jūs lietojat katru no norādītajiem tabaku un/vai nikotīnu saturošajiem produktiem!»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0920536" y="1260381"/>
            <a:ext cx="84155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Izvērsta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91344" y="1209303"/>
            <a:ext cx="1105830" cy="664012"/>
          </a:xfrm>
          <a:prstGeom prst="roundRect">
            <a:avLst/>
          </a:prstGeom>
          <a:solidFill>
            <a:srgbClr val="23621F"/>
          </a:solidFill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1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Beztabakas </a:t>
            </a:r>
            <a:br>
              <a:rPr lang="lv-LV" sz="11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1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nikotīna </a:t>
            </a:r>
            <a:br>
              <a:rPr lang="lv-LV" sz="11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1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spilventiņi</a:t>
            </a:r>
            <a:endParaRPr lang="en-GB" sz="1100" b="1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2.Tabaku un nikotīnu saturošu produktu lietošanas biežums</a:t>
            </a:r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239974" y="1961697"/>
            <a:ext cx="1008570" cy="476726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2023. gada </a:t>
            </a:r>
            <a:b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maija dati</a:t>
            </a:r>
            <a:endParaRPr lang="en-GB" sz="11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E6AD76EC-3B16-4CD1-9361-9E27863863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823291"/>
              </p:ext>
            </p:extLst>
          </p:nvPr>
        </p:nvGraphicFramePr>
        <p:xfrm>
          <a:off x="119336" y="2426400"/>
          <a:ext cx="6120000" cy="443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1">
            <a:extLst>
              <a:ext uri="{FF2B5EF4-FFF2-40B4-BE49-F238E27FC236}">
                <a16:creationId xmlns:a16="http://schemas.microsoft.com/office/drawing/2014/main" id="{41BC2624-C0FE-4F5F-BFBB-C05215F51561}"/>
              </a:ext>
            </a:extLst>
          </p:cNvPr>
          <p:cNvSpPr txBox="1"/>
          <p:nvPr/>
        </p:nvSpPr>
        <p:spPr>
          <a:xfrm>
            <a:off x="8781720" y="1735386"/>
            <a:ext cx="896400" cy="439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Grūti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pateikt 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9F3C9AFB-FC47-4BFC-9E53-F1590D9D1A56}"/>
              </a:ext>
            </a:extLst>
          </p:cNvPr>
          <p:cNvSpPr txBox="1"/>
          <p:nvPr/>
        </p:nvSpPr>
        <p:spPr>
          <a:xfrm>
            <a:off x="5192207" y="1735385"/>
            <a:ext cx="896400" cy="439161"/>
          </a:xfrm>
          <a:prstGeom prst="rect">
            <a:avLst/>
          </a:prstGeom>
          <a:solidFill>
            <a:srgbClr val="F9D2CC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Retāk nekā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reizi mēnesī</a:t>
            </a:r>
            <a:endParaRPr lang="en-US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6C1E9D1B-2D43-4F75-92F0-3D3151214F0E}"/>
              </a:ext>
            </a:extLst>
          </p:cNvPr>
          <p:cNvSpPr txBox="1"/>
          <p:nvPr/>
        </p:nvSpPr>
        <p:spPr>
          <a:xfrm>
            <a:off x="7885320" y="1735385"/>
            <a:ext cx="896400" cy="439161"/>
          </a:xfrm>
          <a:prstGeom prst="rect">
            <a:avLst/>
          </a:prstGeom>
          <a:solidFill>
            <a:srgbClr val="66180B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Reizi dienā vai biežāk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F5611B2E-6985-4121-92AE-E9CB544A22AC}"/>
              </a:ext>
            </a:extLst>
          </p:cNvPr>
          <p:cNvSpPr txBox="1"/>
          <p:nvPr/>
        </p:nvSpPr>
        <p:spPr>
          <a:xfrm>
            <a:off x="4299800" y="1735385"/>
            <a:ext cx="896400" cy="439161"/>
          </a:xfrm>
          <a:prstGeom prst="rect">
            <a:avLst/>
          </a:prstGeom>
          <a:solidFill>
            <a:srgbClr val="74D880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Agrāk lietoja,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 vairs ne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AA0DB6AE-C1F7-4813-8DF5-1A03BF805000}"/>
              </a:ext>
            </a:extLst>
          </p:cNvPr>
          <p:cNvSpPr txBox="1"/>
          <p:nvPr/>
        </p:nvSpPr>
        <p:spPr>
          <a:xfrm>
            <a:off x="3407835" y="1735385"/>
            <a:ext cx="896400" cy="439161"/>
          </a:xfrm>
          <a:prstGeom prst="rect">
            <a:avLst/>
          </a:prstGeom>
          <a:solidFill>
            <a:srgbClr val="23621F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Nekad nav </a:t>
            </a:r>
            <a:b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lietojis/-usi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C610D781-7849-48E8-8195-BB62665F8323}"/>
              </a:ext>
            </a:extLst>
          </p:cNvPr>
          <p:cNvSpPr txBox="1"/>
          <p:nvPr/>
        </p:nvSpPr>
        <p:spPr>
          <a:xfrm>
            <a:off x="6984351" y="1735385"/>
            <a:ext cx="903413" cy="439161"/>
          </a:xfrm>
          <a:prstGeom prst="rect">
            <a:avLst/>
          </a:prstGeom>
          <a:solidFill>
            <a:srgbClr val="EE7965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Vairākas reizes nedēļā, bet ne katru dienu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84610973-BE48-4438-92B4-B45E88E1A094}"/>
              </a:ext>
            </a:extLst>
          </p:cNvPr>
          <p:cNvSpPr txBox="1"/>
          <p:nvPr/>
        </p:nvSpPr>
        <p:spPr>
          <a:xfrm>
            <a:off x="6087712" y="1735385"/>
            <a:ext cx="896400" cy="439161"/>
          </a:xfrm>
          <a:prstGeom prst="rect">
            <a:avLst/>
          </a:prstGeom>
          <a:solidFill>
            <a:srgbClr val="F4A698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Vismaz reizi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mēnesī</a:t>
            </a:r>
            <a:endParaRPr lang="en-US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46">
            <a:extLst>
              <a:ext uri="{FF2B5EF4-FFF2-40B4-BE49-F238E27FC236}">
                <a16:creationId xmlns:a16="http://schemas.microsoft.com/office/drawing/2014/main" id="{7A47D710-A087-4F4C-9476-A3B92FFDEEF1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6228923" y="5849878"/>
            <a:ext cx="5683336" cy="47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 respondenti, kuri lieto tabaku un/vai nikotīnu saturošus produktus, attiecīgajās grupās</a:t>
            </a:r>
            <a:r>
              <a:rPr lang="lv-LV" altLang="lv-LV" b="0" i="1" noProof="1">
                <a:latin typeface="Arial" charset="0"/>
                <a:cs typeface="Arial" charset="0"/>
              </a:rPr>
              <a:t>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(skat. «n=» grafikā)</a:t>
            </a: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6FBAA9BE-A59B-4E44-BF29-858AAFB7B8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658467"/>
              </p:ext>
            </p:extLst>
          </p:nvPr>
        </p:nvGraphicFramePr>
        <p:xfrm>
          <a:off x="6189335" y="2375550"/>
          <a:ext cx="5760000" cy="33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7312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6">
            <a:extLst>
              <a:ext uri="{FF2B5EF4-FFF2-40B4-BE49-F238E27FC236}">
                <a16:creationId xmlns:a16="http://schemas.microsoft.com/office/drawing/2014/main" id="{AAB38CA5-E4DE-4EF9-9BA9-7F2155D7922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9984432" y="1974686"/>
            <a:ext cx="190440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 respondenti, kuri lieto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konkrēto tabaku un/vai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nikotīnu saturošo produktu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(skat. «n=» grafikā)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Vairākatbilžu jautājums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(% summa &gt; 100)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Atbilžu varianti sakārtoti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dilstošā secībā pēc biežuma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visiem produktu veidiem kopā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endParaRPr lang="en-GB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*Specializētā veikalā Latvijā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(t. i., tirgo tikai bezdūmu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produktus)</a:t>
            </a:r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lv-LV" altLang="lv-LV" b="0" i="1" noProof="1">
                <a:latin typeface="Arial" charset="0"/>
                <a:cs typeface="Arial" charset="0"/>
              </a:rPr>
              <a:t>**Sociālo tīklu grupās, čatos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lv-LV" altLang="lv-LV" b="0" i="1" noProof="1">
                <a:latin typeface="Arial" charset="0"/>
                <a:cs typeface="Arial" charset="0"/>
              </a:rPr>
              <a:t>(piemēram, Facebook,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lv-LV" altLang="lv-LV" b="0" i="1" noProof="1">
                <a:latin typeface="Arial" charset="0"/>
                <a:cs typeface="Arial" charset="0"/>
              </a:rPr>
              <a:t>Instagram, Telegram,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lv-LV" altLang="lv-LV" b="0" i="1" noProof="1">
                <a:latin typeface="Arial" charset="0"/>
                <a:cs typeface="Arial" charset="0"/>
              </a:rPr>
              <a:t>WhatsApp u. c.); atbilžu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lv-LV" altLang="lv-LV" b="0" i="1" noProof="1">
                <a:latin typeface="Arial" charset="0"/>
                <a:cs typeface="Arial" charset="0"/>
              </a:rPr>
              <a:t>variants pirmo reizi piedāvāts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lv-LV" altLang="lv-LV" b="0" i="1" noProof="1">
                <a:latin typeface="Arial" charset="0"/>
                <a:cs typeface="Arial" charset="0"/>
              </a:rPr>
              <a:t>2023. gada aptaujā</a:t>
            </a:r>
          </a:p>
          <a:p>
            <a:pPr algn="ctr"/>
            <a:endParaRPr lang="lv-LV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lv-LV" altLang="lv-LV" b="0" i="1" noProof="1">
                <a:latin typeface="Arial" charset="0"/>
                <a:cs typeface="Arial" charset="0"/>
              </a:rPr>
              <a:t>***Atbilžu varianta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lv-LV" altLang="lv-LV" b="0" i="1" noProof="1">
                <a:latin typeface="Arial" charset="0"/>
                <a:cs typeface="Arial" charset="0"/>
              </a:rPr>
              <a:t>formulējums 2022. gada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lv-LV" altLang="lv-LV" b="0" i="1" noProof="1">
                <a:latin typeface="Arial" charset="0"/>
                <a:cs typeface="Arial" charset="0"/>
              </a:rPr>
              <a:t>aptaujā: «Karsējamā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lv-LV" altLang="lv-LV" b="0" i="1" noProof="1">
                <a:latin typeface="Arial" charset="0"/>
                <a:cs typeface="Arial" charset="0"/>
              </a:rPr>
              <a:t>tabaka (piemēram, IQOS)»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Tabaku un nikotīnu saturošu produktu iegāde</a:t>
            </a:r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«Kur Jūs iegādājaties šādus tabaku un/vai nikotīnu saturošus produktus?»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CCF53D9-E4BB-4FF2-A96B-2409A73FF7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564800"/>
              </p:ext>
            </p:extLst>
          </p:nvPr>
        </p:nvGraphicFramePr>
        <p:xfrm>
          <a:off x="479376" y="1501837"/>
          <a:ext cx="9289032" cy="5194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9">
            <a:extLst>
              <a:ext uri="{FF2B5EF4-FFF2-40B4-BE49-F238E27FC236}">
                <a16:creationId xmlns:a16="http://schemas.microsoft.com/office/drawing/2014/main" id="{B8B44AC6-C2FD-305C-A0DD-E05B16DB735B}"/>
              </a:ext>
            </a:extLst>
          </p:cNvPr>
          <p:cNvSpPr txBox="1"/>
          <p:nvPr/>
        </p:nvSpPr>
        <p:spPr>
          <a:xfrm>
            <a:off x="8055845" y="1195165"/>
            <a:ext cx="1224136" cy="306672"/>
          </a:xfrm>
          <a:prstGeom prst="rect">
            <a:avLst/>
          </a:prstGeom>
          <a:solidFill>
            <a:srgbClr val="D1F2D5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Sociālo tīklu grupās, čatos**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39EFCDB2-EBFF-4DEC-4303-A0BA6080EFD3}"/>
              </a:ext>
            </a:extLst>
          </p:cNvPr>
          <p:cNvSpPr txBox="1"/>
          <p:nvPr/>
        </p:nvSpPr>
        <p:spPr>
          <a:xfrm>
            <a:off x="7032104" y="1195837"/>
            <a:ext cx="967363" cy="306000"/>
          </a:xfrm>
          <a:prstGeom prst="rect">
            <a:avLst/>
          </a:prstGeom>
          <a:solidFill>
            <a:srgbClr val="174115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Pasūta internet-veikalā ārvalstīs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263352" y="1260381"/>
            <a:ext cx="108000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Atbilžu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dinamika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23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Tabaku un nikotīnu saturošu produktu iegāde</a:t>
            </a:r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«Kur Jūs iegādājaties šādus tabaku un/vai nikotīnu saturošus produktus?»</a:t>
            </a:r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7A47D710-A087-4F4C-9476-A3B92FFDEEF1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0416480" y="4149080"/>
            <a:ext cx="155407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 respondenti, kuri </a:t>
            </a: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lieto cigaretes, </a:t>
            </a: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attiecīgajās grupās</a:t>
            </a:r>
            <a:br>
              <a:rPr lang="en-GB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(skat. «n=» grafikā)</a:t>
            </a:r>
          </a:p>
          <a:p>
            <a:pPr algn="ctr"/>
            <a:endParaRPr lang="en-GB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Vairākatbilžu jautājums (% summa &gt; 100)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91344" y="1209303"/>
            <a:ext cx="1080120" cy="306467"/>
          </a:xfrm>
          <a:prstGeom prst="roundRect">
            <a:avLst/>
          </a:prstGeom>
          <a:solidFill>
            <a:srgbClr val="23621F"/>
          </a:solidFill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Cigaretes</a:t>
            </a:r>
            <a:endParaRPr lang="en-GB" sz="1200" b="1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91344" y="1595392"/>
            <a:ext cx="108012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2023. gada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maija dati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78F7B2D-3826-4DF5-A3D5-BEC212E23B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891446"/>
              </p:ext>
            </p:extLst>
          </p:nvPr>
        </p:nvGraphicFramePr>
        <p:xfrm>
          <a:off x="1127448" y="1486535"/>
          <a:ext cx="9289032" cy="5325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9">
            <a:extLst>
              <a:ext uri="{FF2B5EF4-FFF2-40B4-BE49-F238E27FC236}">
                <a16:creationId xmlns:a16="http://schemas.microsoft.com/office/drawing/2014/main" id="{B8B44AC6-C2FD-305C-A0DD-E05B16DB735B}"/>
              </a:ext>
            </a:extLst>
          </p:cNvPr>
          <p:cNvSpPr txBox="1"/>
          <p:nvPr/>
        </p:nvSpPr>
        <p:spPr>
          <a:xfrm>
            <a:off x="8019855" y="1179863"/>
            <a:ext cx="1224136" cy="306672"/>
          </a:xfrm>
          <a:prstGeom prst="rect">
            <a:avLst/>
          </a:prstGeom>
          <a:solidFill>
            <a:srgbClr val="174115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Sociālo tīklu grupās, čatos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39EFCDB2-EBFF-4DEC-4303-A0BA6080EFD3}"/>
              </a:ext>
            </a:extLst>
          </p:cNvPr>
          <p:cNvSpPr txBox="1"/>
          <p:nvPr/>
        </p:nvSpPr>
        <p:spPr>
          <a:xfrm>
            <a:off x="9336360" y="1180199"/>
            <a:ext cx="967363" cy="306000"/>
          </a:xfrm>
          <a:prstGeom prst="rect">
            <a:avLst/>
          </a:prstGeom>
          <a:solidFill>
            <a:srgbClr val="D1F2D5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latin typeface="Arial" panose="020B0604020202020204" pitchFamily="34" charset="0"/>
                <a:cs typeface="Arial" panose="020B0604020202020204" pitchFamily="34" charset="0"/>
              </a:rPr>
              <a:t>Pasūta internet-veikalā ārvalstīs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672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Tabaku un nikotīnu saturošu produktu iegāde</a:t>
            </a:r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«Kur Jūs iegādājaties šādus tabaku un/vai nikotīnu saturošus produktus?»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91344" y="1209303"/>
            <a:ext cx="1080120" cy="306467"/>
          </a:xfrm>
          <a:prstGeom prst="roundRect">
            <a:avLst/>
          </a:prstGeom>
          <a:solidFill>
            <a:srgbClr val="23621F"/>
          </a:solidFill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E-cigaretes</a:t>
            </a:r>
            <a:endParaRPr lang="en-GB" sz="1200" b="1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91344" y="1595392"/>
            <a:ext cx="108012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2023. gada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maija dati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43A3FC7C-5F36-456E-A5AE-D1211A3762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059762"/>
              </p:ext>
            </p:extLst>
          </p:nvPr>
        </p:nvGraphicFramePr>
        <p:xfrm>
          <a:off x="1122490" y="1379466"/>
          <a:ext cx="9288000" cy="53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46">
            <a:extLst>
              <a:ext uri="{FF2B5EF4-FFF2-40B4-BE49-F238E27FC236}">
                <a16:creationId xmlns:a16="http://schemas.microsoft.com/office/drawing/2014/main" id="{7A47D710-A087-4F4C-9476-A3B92FFDEEF1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0416480" y="4149080"/>
            <a:ext cx="155407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 respondenti, kuri </a:t>
            </a: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lieto </a:t>
            </a:r>
            <a:r>
              <a:rPr lang="lv-LV" altLang="lv-LV" b="0" i="1" noProof="1">
                <a:latin typeface="Arial" charset="0"/>
                <a:cs typeface="Arial" charset="0"/>
              </a:rPr>
              <a:t>e-cigaretes</a:t>
            </a:r>
            <a:r>
              <a:rPr lang="en-GB" altLang="lv-LV" b="0" i="1" noProof="1">
                <a:latin typeface="Arial" charset="0"/>
                <a:cs typeface="Arial" charset="0"/>
              </a:rPr>
              <a:t>, </a:t>
            </a: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attiecīgajās grupās</a:t>
            </a:r>
            <a:br>
              <a:rPr lang="en-GB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(skat. «n=» grafikā)</a:t>
            </a:r>
          </a:p>
          <a:p>
            <a:pPr algn="ctr"/>
            <a:endParaRPr lang="en-GB" altLang="lv-LV" b="0" i="1" noProof="1">
              <a:latin typeface="Arial" charset="0"/>
              <a:cs typeface="Arial" charset="0"/>
            </a:endParaRPr>
          </a:p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Vairākatbilžu jautājums (% summa &gt; 100) </a:t>
            </a:r>
          </a:p>
        </p:txBody>
      </p:sp>
    </p:spTree>
    <p:extLst>
      <p:ext uri="{BB962C8B-B14F-4D97-AF65-F5344CB8AC3E}">
        <p14:creationId xmlns:p14="http://schemas.microsoft.com/office/powerpoint/2010/main" val="1866688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576000"/>
          </a:xfrm>
          <a:solidFill>
            <a:srgbClr val="23621F"/>
          </a:solidFill>
        </p:spPr>
        <p:txBody>
          <a:bodyPr>
            <a:normAutofit/>
          </a:bodyPr>
          <a:lstStyle/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4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Apgalvojumu vērtējums par bezdūmu produktiem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AAB38CA5-E4DE-4EF9-9BA9-7F2155D7922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976838"/>
            <a:ext cx="121920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pt-BR" altLang="lv-LV" b="0" i="1" noProof="1">
                <a:latin typeface="Arial" charset="0"/>
                <a:cs typeface="Arial" charset="0"/>
              </a:rPr>
              <a:t>Bāze: visi respondenti, n=2015</a:t>
            </a:r>
            <a:endParaRPr lang="en-GB" altLang="lv-LV" b="0" i="1" noProof="1">
              <a:latin typeface="Arial" charset="0"/>
              <a:cs typeface="Arial" charset="0"/>
            </a:endParaRP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vl="0"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</a:t>
            </a:r>
            <a:r>
              <a:rPr lang="lv-LV" altLang="lv-LV" sz="1200" b="0" i="1" kern="0" noProof="1">
                <a:latin typeface="Arial" charset="0"/>
                <a:cs typeface="Arial" charset="0"/>
              </a:rPr>
              <a:t>Lūdzu, norādiet, cik lielā mērā Jūs piekrītat vai nepiekrītat šiem apgalvojumiem par bezdūmu produktiem (t. i., e-cigaretes, karsējamā tabaka, beztabakas nikotīna spilventiņi), kuros nenotiek degšanas process, rodas mazāk kaitīgu ķīmisku vielu un kuri nerada pasīvās smēķēšanas risku</a:t>
            </a:r>
            <a:r>
              <a:rPr lang="en-GB" altLang="lv-LV" sz="1200" b="0" i="1" kern="0" noProof="1">
                <a:latin typeface="Arial" charset="0"/>
                <a:cs typeface="Arial" charset="0"/>
              </a:rPr>
              <a:t>?»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188F0BB-CD0F-4B41-97E0-3140CDCE48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874779"/>
              </p:ext>
            </p:extLst>
          </p:nvPr>
        </p:nvGraphicFramePr>
        <p:xfrm>
          <a:off x="1703512" y="1531163"/>
          <a:ext cx="8784976" cy="421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aisnstūris 1">
            <a:extLst>
              <a:ext uri="{FF2B5EF4-FFF2-40B4-BE49-F238E27FC236}">
                <a16:creationId xmlns:a16="http://schemas.microsoft.com/office/drawing/2014/main" id="{9A1BF3B8-E41F-3F3C-7B1C-7AAB3B0A3947}"/>
              </a:ext>
            </a:extLst>
          </p:cNvPr>
          <p:cNvSpPr/>
          <p:nvPr/>
        </p:nvSpPr>
        <p:spPr>
          <a:xfrm>
            <a:off x="983432" y="3572773"/>
            <a:ext cx="10225136" cy="218485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1417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vl="0"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</a:t>
            </a:r>
            <a:r>
              <a:rPr lang="lv-LV" altLang="lv-LV" sz="1200" b="0" i="1" kern="0" noProof="1">
                <a:latin typeface="Arial" charset="0"/>
                <a:cs typeface="Arial" charset="0"/>
              </a:rPr>
              <a:t>Lūdzu, norādiet, cik lielā mērā Jūs piekrītat vai nepiekrītat šiem apgalvojumiem par bezdūmu produktiem (t. i., e-cigaretes, karsējamā tabaka, beztabakas nikotīna spilventiņi), kuros nenotiek degšanas process, rodas mazāk kaitīgu ķīmisku vielu un kuri nerada pasīvās smēķēšanas risku</a:t>
            </a:r>
            <a:r>
              <a:rPr lang="en-GB" altLang="lv-LV" sz="1200" b="0" i="1" kern="0" noProof="1">
                <a:latin typeface="Arial" charset="0"/>
                <a:cs typeface="Arial" charset="0"/>
              </a:rPr>
              <a:t>?»</a:t>
            </a:r>
          </a:p>
        </p:txBody>
      </p:sp>
      <p:sp>
        <p:nvSpPr>
          <p:cNvPr id="2" name="Rectangle 46">
            <a:extLst>
              <a:ext uri="{FF2B5EF4-FFF2-40B4-BE49-F238E27FC236}">
                <a16:creationId xmlns:a16="http://schemas.microsoft.com/office/drawing/2014/main" id="{118178FE-C845-2B60-FD39-0C0CD35430D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0488488" y="5085184"/>
            <a:ext cx="148206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 respondenti       attiecīgajās grupās</a:t>
            </a:r>
            <a:br>
              <a:rPr lang="en-GB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(skat. «n=» grafikā)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2E8971-CD9C-9423-670B-192400DF8C4F}"/>
              </a:ext>
            </a:extLst>
          </p:cNvPr>
          <p:cNvSpPr txBox="1"/>
          <p:nvPr/>
        </p:nvSpPr>
        <p:spPr>
          <a:xfrm>
            <a:off x="191344" y="1260381"/>
            <a:ext cx="2448272" cy="1038582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Pieaugušajiem smēķētājiem ir </a:t>
            </a:r>
          </a:p>
          <a:p>
            <a:pPr algn="ctr"/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jābūt pieejamam alternatīvu </a:t>
            </a:r>
          </a:p>
          <a:p>
            <a:pPr algn="ctr"/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bezdūmu produktu klāstam, kā </a:t>
            </a:r>
          </a:p>
          <a:p>
            <a:pPr algn="ctr"/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arī objektīvai informācijai </a:t>
            </a:r>
          </a:p>
          <a:p>
            <a:pPr algn="ctr"/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par tiem</a:t>
            </a:r>
            <a:endParaRPr lang="en-GB" sz="11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9E0F1C6-E6ED-46C2-962F-E3B851F984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547018"/>
              </p:ext>
            </p:extLst>
          </p:nvPr>
        </p:nvGraphicFramePr>
        <p:xfrm>
          <a:off x="1703512" y="1168093"/>
          <a:ext cx="7915275" cy="5689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4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Apgalvojumu vērtējums par bezdūmu produktiem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3488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576000"/>
          </a:xfrm>
          <a:solidFill>
            <a:srgbClr val="23621F"/>
          </a:solidFill>
        </p:spPr>
        <p:txBody>
          <a:bodyPr>
            <a:normAutofit/>
          </a:bodyPr>
          <a:lstStyle/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4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Apgalvojumu vērtējums par bezdūmu produktiem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AAB38CA5-E4DE-4EF9-9BA9-7F2155D7922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976838"/>
            <a:ext cx="121920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pt-BR" altLang="lv-LV" b="0" i="1" noProof="1">
                <a:latin typeface="Arial" charset="0"/>
                <a:cs typeface="Arial" charset="0"/>
              </a:rPr>
              <a:t>Bāze: visi respondenti, n=2015</a:t>
            </a:r>
            <a:endParaRPr lang="en-GB" altLang="lv-LV" b="0" i="1" noProof="1">
              <a:latin typeface="Arial" charset="0"/>
              <a:cs typeface="Arial" charset="0"/>
            </a:endParaRP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vl="0"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</a:t>
            </a:r>
            <a:r>
              <a:rPr lang="lv-LV" altLang="lv-LV" sz="1200" b="0" i="1" kern="0" noProof="1">
                <a:latin typeface="Arial" charset="0"/>
                <a:cs typeface="Arial" charset="0"/>
              </a:rPr>
              <a:t>Lūdzu, norādiet, cik lielā mērā Jūs piekrītat vai nepiekrītat šiem apgalvojumiem par bezdūmu produktiem (t. i., e-cigaretes, karsējamā tabaka, beztabakas nikotīna spilventiņi), kuros nenotiek degšanas process, rodas mazāk kaitīgu ķīmisku vielu un kuri nerada pasīvās smēķēšanas risku</a:t>
            </a:r>
            <a:r>
              <a:rPr lang="en-GB" altLang="lv-LV" sz="1200" b="0" i="1" kern="0" noProof="1">
                <a:latin typeface="Arial" charset="0"/>
                <a:cs typeface="Arial" charset="0"/>
              </a:rPr>
              <a:t>?»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188F0BB-CD0F-4B41-97E0-3140CDCE48C2}"/>
              </a:ext>
            </a:extLst>
          </p:cNvPr>
          <p:cNvGraphicFramePr>
            <a:graphicFrameLocks/>
          </p:cNvGraphicFramePr>
          <p:nvPr/>
        </p:nvGraphicFramePr>
        <p:xfrm>
          <a:off x="1703512" y="1531163"/>
          <a:ext cx="8784976" cy="421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aisnstūris 1">
            <a:extLst>
              <a:ext uri="{FF2B5EF4-FFF2-40B4-BE49-F238E27FC236}">
                <a16:creationId xmlns:a16="http://schemas.microsoft.com/office/drawing/2014/main" id="{2BBA3811-84A4-5183-870F-1B5531C880E2}"/>
              </a:ext>
            </a:extLst>
          </p:cNvPr>
          <p:cNvSpPr/>
          <p:nvPr/>
        </p:nvSpPr>
        <p:spPr>
          <a:xfrm>
            <a:off x="983432" y="4653135"/>
            <a:ext cx="10225136" cy="110448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92D619AB-5DE6-3922-836D-DD7D5031ECD7}"/>
              </a:ext>
            </a:extLst>
          </p:cNvPr>
          <p:cNvSpPr/>
          <p:nvPr/>
        </p:nvSpPr>
        <p:spPr>
          <a:xfrm>
            <a:off x="1055440" y="2470357"/>
            <a:ext cx="10225136" cy="110448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104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vl="0"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</a:t>
            </a:r>
            <a:r>
              <a:rPr lang="lv-LV" altLang="lv-LV" sz="1200" b="0" i="1" kern="0" noProof="1">
                <a:latin typeface="Arial" charset="0"/>
                <a:cs typeface="Arial" charset="0"/>
              </a:rPr>
              <a:t>Lūdzu, norādiet, cik lielā mērā Jūs piekrītat vai nepiekrītat šiem apgalvojumiem par bezdūmu produktiem (t. i., e-cigaretes, karsējamā tabaka, beztabakas nikotīna spilventiņi), kuros nenotiek degšanas process, rodas mazāk kaitīgu ķīmisku vielu un kuri nerada pasīvās smēķēšanas risku</a:t>
            </a:r>
            <a:r>
              <a:rPr lang="en-GB" altLang="lv-LV" sz="1200" b="0" i="1" kern="0" noProof="1">
                <a:latin typeface="Arial" charset="0"/>
                <a:cs typeface="Arial" charset="0"/>
              </a:rPr>
              <a:t>?»</a:t>
            </a:r>
          </a:p>
        </p:txBody>
      </p:sp>
      <p:sp>
        <p:nvSpPr>
          <p:cNvPr id="2" name="Rectangle 46">
            <a:extLst>
              <a:ext uri="{FF2B5EF4-FFF2-40B4-BE49-F238E27FC236}">
                <a16:creationId xmlns:a16="http://schemas.microsoft.com/office/drawing/2014/main" id="{118178FE-C845-2B60-FD39-0C0CD35430D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0488488" y="5085184"/>
            <a:ext cx="148206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 respondenti       attiecīgajās grupās</a:t>
            </a:r>
            <a:br>
              <a:rPr lang="en-GB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(skat. «n=» grafikā)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C77FF28-C4FA-4997-B16C-41148C67C7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009771"/>
              </p:ext>
            </p:extLst>
          </p:nvPr>
        </p:nvGraphicFramePr>
        <p:xfrm>
          <a:off x="1703512" y="1166400"/>
          <a:ext cx="7915275" cy="569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4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Apgalvojumu vērtējums par bezdūmu produktiem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C8D113-0AA8-0617-1304-8E0CABC4B1DB}"/>
              </a:ext>
            </a:extLst>
          </p:cNvPr>
          <p:cNvSpPr txBox="1"/>
          <p:nvPr/>
        </p:nvSpPr>
        <p:spPr>
          <a:xfrm>
            <a:off x="191344" y="1260381"/>
            <a:ext cx="2808000" cy="122586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Pieaugušo smēķētāju iedrošināšana pilnībā pāriet uz alternatīviem </a:t>
            </a:r>
            <a:b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bezdūmu produktiem varētu būt </a:t>
            </a:r>
            <a:b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viens no veidiem, kā samazināt </a:t>
            </a:r>
            <a:b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cigarešu dūmu radīto kaitējumu </a:t>
            </a:r>
          </a:p>
          <a:p>
            <a:pPr algn="ctr"/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sabiedrībai</a:t>
            </a:r>
            <a:endParaRPr lang="en-GB" sz="11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11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576000"/>
          </a:xfrm>
          <a:solidFill>
            <a:srgbClr val="23621F"/>
          </a:solidFill>
        </p:spPr>
        <p:txBody>
          <a:bodyPr>
            <a:normAutofit/>
          </a:bodyPr>
          <a:lstStyle/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4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Apgalvojumu vērtējums par bezdūmu produktiem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AAB38CA5-E4DE-4EF9-9BA9-7F2155D7922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976838"/>
            <a:ext cx="121920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pt-BR" altLang="lv-LV" b="0" i="1" noProof="1">
                <a:latin typeface="Arial" charset="0"/>
                <a:cs typeface="Arial" charset="0"/>
              </a:rPr>
              <a:t>Bāze: visi respondenti, n=2015</a:t>
            </a:r>
            <a:endParaRPr lang="en-GB" altLang="lv-LV" b="0" i="1" noProof="1">
              <a:latin typeface="Arial" charset="0"/>
              <a:cs typeface="Arial" charset="0"/>
            </a:endParaRP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vl="0"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</a:t>
            </a:r>
            <a:r>
              <a:rPr lang="lv-LV" altLang="lv-LV" sz="1200" b="0" i="1" kern="0" noProof="1">
                <a:latin typeface="Arial" charset="0"/>
                <a:cs typeface="Arial" charset="0"/>
              </a:rPr>
              <a:t>Lūdzu, norādiet, cik lielā mērā Jūs piekrītat vai nepiekrītat šiem apgalvojumiem par bezdūmu produktiem (t. i., e-cigaretes, karsējamā tabaka, beztabakas nikotīna spilventiņi), kuros nenotiek degšanas process, rodas mazāk kaitīgu ķīmisku vielu un kuri nerada pasīvās smēķēšanas risku</a:t>
            </a:r>
            <a:r>
              <a:rPr lang="en-GB" altLang="lv-LV" sz="1200" b="0" i="1" kern="0" noProof="1">
                <a:latin typeface="Arial" charset="0"/>
                <a:cs typeface="Arial" charset="0"/>
              </a:rPr>
              <a:t>?»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188F0BB-CD0F-4B41-97E0-3140CDCE48C2}"/>
              </a:ext>
            </a:extLst>
          </p:cNvPr>
          <p:cNvGraphicFramePr>
            <a:graphicFrameLocks/>
          </p:cNvGraphicFramePr>
          <p:nvPr/>
        </p:nvGraphicFramePr>
        <p:xfrm>
          <a:off x="1703512" y="1531163"/>
          <a:ext cx="8784976" cy="421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aisnstūris 1">
            <a:extLst>
              <a:ext uri="{FF2B5EF4-FFF2-40B4-BE49-F238E27FC236}">
                <a16:creationId xmlns:a16="http://schemas.microsoft.com/office/drawing/2014/main" id="{26A57D02-3E06-F3C5-FA5F-04BFA17AFF45}"/>
              </a:ext>
            </a:extLst>
          </p:cNvPr>
          <p:cNvSpPr/>
          <p:nvPr/>
        </p:nvSpPr>
        <p:spPr>
          <a:xfrm>
            <a:off x="983432" y="2416220"/>
            <a:ext cx="10225136" cy="218485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720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ula 9">
            <a:extLst>
              <a:ext uri="{FF2B5EF4-FFF2-40B4-BE49-F238E27FC236}">
                <a16:creationId xmlns:a16="http://schemas.microsoft.com/office/drawing/2014/main" id="{6D05DDCE-B073-469E-B9C4-F604AF1C2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960401"/>
              </p:ext>
            </p:extLst>
          </p:nvPr>
        </p:nvGraphicFramePr>
        <p:xfrm>
          <a:off x="1868607" y="1362811"/>
          <a:ext cx="8454787" cy="146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8123">
                  <a:extLst>
                    <a:ext uri="{9D8B030D-6E8A-4147-A177-3AD203B41FA5}">
                      <a16:colId xmlns:a16="http://schemas.microsoft.com/office/drawing/2014/main" val="3307382426"/>
                    </a:ext>
                  </a:extLst>
                </a:gridCol>
                <a:gridCol w="6086664">
                  <a:extLst>
                    <a:ext uri="{9D8B030D-6E8A-4147-A177-3AD203B41FA5}">
                      <a16:colId xmlns:a16="http://schemas.microsoft.com/office/drawing/2014/main" val="3324605647"/>
                    </a:ext>
                  </a:extLst>
                </a:gridCol>
              </a:tblGrid>
              <a:tr h="368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1" u="none" strike="noStrike" cap="sm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Mērķa grupa</a:t>
                      </a:r>
                      <a:endParaRPr kumimoji="0" lang="lv-LV" altLang="lv-LV" sz="14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Latvijas pastāvīgie iedzīvotāji vecumā no 18 līdz 75 gadiem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00970"/>
                  </a:ext>
                </a:extLst>
              </a:tr>
              <a:tr h="368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1" u="none" strike="noStrike" cap="sm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Aptaujas metode</a:t>
                      </a:r>
                      <a:endParaRPr kumimoji="0" lang="lv-LV" altLang="lv-LV" sz="14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lang="lv-LV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Tiešās intervijas respondentu dzīvesvietās un interneta aptauja (</a:t>
                      </a:r>
                      <a:r>
                        <a:rPr lang="lv-LV" sz="1400" i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CAWI</a:t>
                      </a:r>
                      <a:r>
                        <a:rPr lang="lv-LV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488668"/>
                  </a:ext>
                </a:extLst>
              </a:tr>
              <a:tr h="374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1" u="none" strike="noStrike" cap="sm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Datu svēršana</a:t>
                      </a:r>
                      <a:endParaRPr kumimoji="0" lang="lv-LV" altLang="lv-LV" sz="14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Lai nodrošinātu lielāku datu reprezentativitāti, dati tika svērti atbilstoši LR IeM PMLP Iedzīvotāju reģistra datiem uz 24.01.2023. pēc parametriem: dzimums, vecums, tautība un reģions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134502"/>
                  </a:ext>
                </a:extLst>
              </a:tr>
            </a:tbl>
          </a:graphicData>
        </a:graphic>
      </p:graphicFrame>
      <p:graphicFrame>
        <p:nvGraphicFramePr>
          <p:cNvPr id="13" name="Tabula 12">
            <a:extLst>
              <a:ext uri="{FF2B5EF4-FFF2-40B4-BE49-F238E27FC236}">
                <a16:creationId xmlns:a16="http://schemas.microsoft.com/office/drawing/2014/main" id="{243F91B3-02BA-40D0-BEE8-59302A130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630665"/>
              </p:ext>
            </p:extLst>
          </p:nvPr>
        </p:nvGraphicFramePr>
        <p:xfrm>
          <a:off x="6330352" y="3573016"/>
          <a:ext cx="4042800" cy="2004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9076">
                  <a:extLst>
                    <a:ext uri="{9D8B030D-6E8A-4147-A177-3AD203B41FA5}">
                      <a16:colId xmlns:a16="http://schemas.microsoft.com/office/drawing/2014/main" val="3307382426"/>
                    </a:ext>
                  </a:extLst>
                </a:gridCol>
                <a:gridCol w="1963724">
                  <a:extLst>
                    <a:ext uri="{9D8B030D-6E8A-4147-A177-3AD203B41FA5}">
                      <a16:colId xmlns:a16="http://schemas.microsoft.com/office/drawing/2014/main" val="3324605647"/>
                    </a:ext>
                  </a:extLst>
                </a:gridCol>
              </a:tblGrid>
              <a:tr h="368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1" u="none" strike="noStrike" cap="sm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Sasniegtās izlases apjoms</a:t>
                      </a:r>
                      <a:endParaRPr kumimoji="0" lang="lv-LV" altLang="lv-LV" sz="14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1005 respondenti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00970"/>
                  </a:ext>
                </a:extLst>
              </a:tr>
              <a:tr h="368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1" u="none" strike="noStrike" cap="sm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Izlases metode</a:t>
                      </a:r>
                      <a:endParaRPr kumimoji="0" lang="lv-LV" altLang="lv-LV" sz="14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Kvotu izlase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488668"/>
                  </a:ext>
                </a:extLst>
              </a:tr>
              <a:tr h="374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1" u="none" strike="noStrike" cap="sm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Respondenti</a:t>
                      </a:r>
                      <a:endParaRPr kumimoji="0" lang="lv-LV" altLang="lv-LV" sz="14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0" u="none" strike="noStrike" cap="none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Pētījumu centra SKDS WEB paneļa dalībnieki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134502"/>
                  </a:ext>
                </a:extLst>
              </a:tr>
              <a:tr h="374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1" u="none" strike="noStrike" cap="sm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Ģeogrāfiskais pārklājums</a:t>
                      </a:r>
                      <a:endParaRPr kumimoji="0" lang="lv-LV" altLang="lv-LV" sz="14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Visa Latvija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843500"/>
                  </a:ext>
                </a:extLst>
              </a:tr>
              <a:tr h="374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1" u="none" strike="noStrike" cap="sm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Aptaujas veikšanas laiks</a:t>
                      </a:r>
                      <a:endParaRPr kumimoji="0" lang="lv-LV" altLang="lv-LV" sz="14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lang="lv-LV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17.05.2023.–21.05.2023.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547178"/>
                  </a:ext>
                </a:extLst>
              </a:tr>
            </a:tbl>
          </a:graphicData>
        </a:graphic>
      </p:graphicFrame>
      <p:graphicFrame>
        <p:nvGraphicFramePr>
          <p:cNvPr id="15" name="Tabula 14">
            <a:extLst>
              <a:ext uri="{FF2B5EF4-FFF2-40B4-BE49-F238E27FC236}">
                <a16:creationId xmlns:a16="http://schemas.microsoft.com/office/drawing/2014/main" id="{097DFF72-6494-4B40-8B01-93DDC4A4AE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605722"/>
              </p:ext>
            </p:extLst>
          </p:nvPr>
        </p:nvGraphicFramePr>
        <p:xfrm>
          <a:off x="1918366" y="3573016"/>
          <a:ext cx="4042791" cy="2004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8575">
                  <a:extLst>
                    <a:ext uri="{9D8B030D-6E8A-4147-A177-3AD203B41FA5}">
                      <a16:colId xmlns:a16="http://schemas.microsoft.com/office/drawing/2014/main" val="330738242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324605647"/>
                    </a:ext>
                  </a:extLst>
                </a:gridCol>
              </a:tblGrid>
              <a:tr h="368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1" u="none" strike="noStrike" cap="sm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Sasniegtās izlases apjoms</a:t>
                      </a:r>
                      <a:endParaRPr kumimoji="0" lang="lv-LV" altLang="lv-LV" sz="14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1010 respondenti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00970"/>
                  </a:ext>
                </a:extLst>
              </a:tr>
              <a:tr h="368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1" u="none" strike="noStrike" cap="sm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Izlases metode</a:t>
                      </a:r>
                      <a:endParaRPr kumimoji="0" lang="lv-LV" altLang="lv-LV" sz="14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lang="lv-LV" altLang="lv-LV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Stratificētā nejaušā izlase</a:t>
                      </a:r>
                      <a:endParaRPr lang="lv-LV" altLang="lv-LV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488668"/>
                  </a:ext>
                </a:extLst>
              </a:tr>
              <a:tr h="374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1" u="none" strike="noStrike" cap="sm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Stratifikācijas pazīmes</a:t>
                      </a:r>
                      <a:endParaRPr kumimoji="0" lang="lv-LV" altLang="lv-LV" sz="14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Administratīvi teritoriālā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331723"/>
                  </a:ext>
                </a:extLst>
              </a:tr>
              <a:tr h="374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1" u="none" strike="noStrike" cap="sm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Ģeogrāfiskais pārklājums</a:t>
                      </a:r>
                      <a:endParaRPr kumimoji="0" lang="lv-LV" altLang="lv-LV" sz="14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Visi Latvijas reģioni </a:t>
                      </a:r>
                      <a:br>
                        <a:rPr kumimoji="0" lang="lv-LV" altLang="lv-LV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kumimoji="0" lang="lv-LV" altLang="lv-LV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(128 izlases punkti)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134502"/>
                  </a:ext>
                </a:extLst>
              </a:tr>
              <a:tr h="374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1" u="none" strike="noStrike" cap="small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Aptaujas veikšanas laiks</a:t>
                      </a:r>
                      <a:endParaRPr kumimoji="0" lang="lv-LV" altLang="lv-LV" sz="1400" b="1" i="0" u="none" strike="noStrike" cap="sm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lv-LV" altLang="lv-LV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13.05.2023.–22.05.2023.</a:t>
                      </a:r>
                      <a:endParaRPr kumimoji="0" lang="lv-LV" altLang="lv-LV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843500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C4F3D02-C069-49ED-AC19-C94B00ED9FF8}"/>
              </a:ext>
            </a:extLst>
          </p:cNvPr>
          <p:cNvSpPr txBox="1"/>
          <p:nvPr/>
        </p:nvSpPr>
        <p:spPr>
          <a:xfrm>
            <a:off x="2342759" y="3185810"/>
            <a:ext cx="3194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srgbClr val="23621F"/>
                </a:solidFill>
                <a:latin typeface="Arial Narrow" panose="020B0606020202030204" pitchFamily="34" charset="0"/>
              </a:rPr>
              <a:t>Tiešo interviju (F2F) aptaujas raksturojums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638EC2-BD21-4281-B683-0DDF26F714E4}"/>
              </a:ext>
            </a:extLst>
          </p:cNvPr>
          <p:cNvSpPr txBox="1"/>
          <p:nvPr/>
        </p:nvSpPr>
        <p:spPr>
          <a:xfrm>
            <a:off x="6911592" y="3185810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solidFill>
                  <a:srgbClr val="23621F"/>
                </a:solidFill>
                <a:latin typeface="Arial Narrow" panose="020B0606020202030204" pitchFamily="34" charset="0"/>
              </a:rPr>
              <a:t>Interneta (WEB) aptaujas raksturojums</a:t>
            </a:r>
          </a:p>
        </p:txBody>
      </p:sp>
      <p:pic>
        <p:nvPicPr>
          <p:cNvPr id="30" name="Attēls 29">
            <a:extLst>
              <a:ext uri="{FF2B5EF4-FFF2-40B4-BE49-F238E27FC236}">
                <a16:creationId xmlns:a16="http://schemas.microsoft.com/office/drawing/2014/main" id="{232884E4-CFB5-4A1D-99B3-79977CA5DD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809" y="831037"/>
            <a:ext cx="861263" cy="3751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E5447F-EC5D-4815-921A-2101B8E221C6}"/>
              </a:ext>
            </a:extLst>
          </p:cNvPr>
          <p:cNvSpPr txBox="1"/>
          <p:nvPr/>
        </p:nvSpPr>
        <p:spPr>
          <a:xfrm>
            <a:off x="1423032" y="900290"/>
            <a:ext cx="421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latin typeface="Arial Narrow" panose="020B0606020202030204" pitchFamily="34" charset="0"/>
                <a:cs typeface="Arial" panose="020B0604020202020204" pitchFamily="34" charset="0"/>
              </a:rPr>
              <a:t>Pētījuma veicējs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4C49371B-06A7-4BC5-9859-5EBB406750B7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576063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ko-KR" sz="28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Pētījuma apraksts</a:t>
            </a:r>
          </a:p>
        </p:txBody>
      </p:sp>
    </p:spTree>
    <p:extLst>
      <p:ext uri="{BB962C8B-B14F-4D97-AF65-F5344CB8AC3E}">
        <p14:creationId xmlns:p14="http://schemas.microsoft.com/office/powerpoint/2010/main" val="261137021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vl="0"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</a:t>
            </a:r>
            <a:r>
              <a:rPr lang="lv-LV" altLang="lv-LV" sz="1200" b="0" i="1" kern="0" noProof="1">
                <a:latin typeface="Arial" charset="0"/>
                <a:cs typeface="Arial" charset="0"/>
              </a:rPr>
              <a:t>Lūdzu, norādiet, cik lielā mērā Jūs piekrītat vai nepiekrītat šiem apgalvojumiem par bezdūmu produktiem (t. i., e-cigaretes, karsējamā tabaka, beztabakas nikotīna spilventiņi), kuros nenotiek degšanas process, rodas mazāk kaitīgu ķīmisku vielu un kuri nerada pasīvās smēķēšanas risku</a:t>
            </a:r>
            <a:r>
              <a:rPr lang="en-GB" altLang="lv-LV" sz="1200" b="0" i="1" kern="0" noProof="1">
                <a:latin typeface="Arial" charset="0"/>
                <a:cs typeface="Arial" charset="0"/>
              </a:rPr>
              <a:t>?»</a:t>
            </a:r>
          </a:p>
        </p:txBody>
      </p:sp>
      <p:sp>
        <p:nvSpPr>
          <p:cNvPr id="2" name="Rectangle 46">
            <a:extLst>
              <a:ext uri="{FF2B5EF4-FFF2-40B4-BE49-F238E27FC236}">
                <a16:creationId xmlns:a16="http://schemas.microsoft.com/office/drawing/2014/main" id="{118178FE-C845-2B60-FD39-0C0CD35430D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0488488" y="5085184"/>
            <a:ext cx="148206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 respondenti       attiecīgajās grupās</a:t>
            </a:r>
            <a:br>
              <a:rPr lang="en-GB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(skat. «n=» grafikā)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056BFA1-70C9-45B8-907D-C8F59680CB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767821"/>
              </p:ext>
            </p:extLst>
          </p:nvPr>
        </p:nvGraphicFramePr>
        <p:xfrm>
          <a:off x="1559496" y="1154608"/>
          <a:ext cx="7915275" cy="569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4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Apgalvojumu vērtējums par bezdūmu produktiem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C8D113-0AA8-0617-1304-8E0CABC4B1DB}"/>
              </a:ext>
            </a:extLst>
          </p:cNvPr>
          <p:cNvSpPr txBox="1"/>
          <p:nvPr/>
        </p:nvSpPr>
        <p:spPr>
          <a:xfrm>
            <a:off x="191344" y="1260381"/>
            <a:ext cx="2808312" cy="1038582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Bezdūmu produktiem būtu jāpiemēro zemāks akcīzes nodoklis nekā </a:t>
            </a:r>
            <a:b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cigaretēm, vienlaikus pietiekami </a:t>
            </a:r>
            <a:b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augsts, lai atturētu jauniešus un </a:t>
            </a:r>
          </a:p>
          <a:p>
            <a:pPr algn="ctr"/>
            <a:r>
              <a:rPr lang="lv-LV" sz="1100" b="1" noProof="1">
                <a:latin typeface="Arial" panose="020B0604020202020204" pitchFamily="34" charset="0"/>
                <a:cs typeface="Arial" panose="020B0604020202020204" pitchFamily="34" charset="0"/>
              </a:rPr>
              <a:t>nesmēķētājus lietot šos produktus</a:t>
            </a:r>
            <a:endParaRPr lang="en-GB" sz="11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401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576000"/>
          </a:xfrm>
          <a:solidFill>
            <a:srgbClr val="23621F"/>
          </a:solidFill>
        </p:spPr>
        <p:txBody>
          <a:bodyPr>
            <a:normAutofit/>
          </a:bodyPr>
          <a:lstStyle/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5. Tabakas un nikotīna izstrādājumu patēriņa mazināšana Latvijā</a:t>
            </a:r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angle 46">
            <a:extLst>
              <a:ext uri="{FF2B5EF4-FFF2-40B4-BE49-F238E27FC236}">
                <a16:creationId xmlns:a16="http://schemas.microsoft.com/office/drawing/2014/main" id="{AAB38CA5-E4DE-4EF9-9BA9-7F2155D7922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995144"/>
            <a:ext cx="121920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</a:t>
            </a:r>
            <a:r>
              <a:rPr lang="lv-LV" altLang="lv-LV" b="0" i="1" noProof="1">
                <a:latin typeface="Arial" charset="0"/>
                <a:cs typeface="Arial" charset="0"/>
              </a:rPr>
              <a:t> </a:t>
            </a:r>
            <a:r>
              <a:rPr lang="it-IT" altLang="lv-LV" b="0" i="1" noProof="1">
                <a:latin typeface="Arial" charset="0"/>
                <a:cs typeface="Arial" charset="0"/>
              </a:rPr>
              <a:t>visi respondenti</a:t>
            </a:r>
            <a:r>
              <a:rPr lang="lv-LV" altLang="lv-LV" b="0" i="1" noProof="1">
                <a:latin typeface="Arial" charset="0"/>
                <a:cs typeface="Arial" charset="0"/>
              </a:rPr>
              <a:t>, n=2015</a:t>
            </a:r>
            <a:endParaRPr lang="en-GB" altLang="lv-LV" b="0" i="1" noProof="1">
              <a:latin typeface="Arial" charset="0"/>
              <a:cs typeface="Arial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959DA73-F93F-4D60-A675-AEA5423D42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433630"/>
              </p:ext>
            </p:extLst>
          </p:nvPr>
        </p:nvGraphicFramePr>
        <p:xfrm>
          <a:off x="2964000" y="1473021"/>
          <a:ext cx="6264000" cy="42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86E1E4D-9CED-58A3-9D51-A3E33747B4E0}"/>
              </a:ext>
            </a:extLst>
          </p:cNvPr>
          <p:cNvSpPr txBox="1"/>
          <p:nvPr/>
        </p:nvSpPr>
        <p:spPr>
          <a:xfrm>
            <a:off x="1271464" y="3284984"/>
            <a:ext cx="1728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solidFill>
                  <a:srgbClr val="6618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Kopumā </a:t>
            </a:r>
            <a:br>
              <a:rPr lang="lv-LV" sz="2000" dirty="0">
                <a:solidFill>
                  <a:srgbClr val="66180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000" dirty="0">
                <a:solidFill>
                  <a:srgbClr val="6618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nemazinās</a:t>
            </a:r>
          </a:p>
          <a:p>
            <a:pPr algn="ctr"/>
            <a:r>
              <a:rPr lang="lv-LV" sz="4400" b="1" dirty="0">
                <a:solidFill>
                  <a:srgbClr val="6618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67%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E925C21A-E4E9-C715-D883-3DB1163A2AA2}"/>
              </a:ext>
            </a:extLst>
          </p:cNvPr>
          <p:cNvSpPr/>
          <p:nvPr/>
        </p:nvSpPr>
        <p:spPr>
          <a:xfrm rot="10800000">
            <a:off x="2951617" y="1964842"/>
            <a:ext cx="323630" cy="3517562"/>
          </a:xfrm>
          <a:prstGeom prst="rightBrace">
            <a:avLst>
              <a:gd name="adj1" fmla="val 39319"/>
              <a:gd name="adj2" fmla="val 50000"/>
            </a:avLst>
          </a:prstGeom>
          <a:noFill/>
          <a:ln w="3175">
            <a:solidFill>
              <a:srgbClr val="6618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noProof="1">
              <a:solidFill>
                <a:srgbClr val="E4971A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E25A05-57F2-BAD1-5ABD-90D3E0390D06}"/>
              </a:ext>
            </a:extLst>
          </p:cNvPr>
          <p:cNvSpPr txBox="1"/>
          <p:nvPr/>
        </p:nvSpPr>
        <p:spPr>
          <a:xfrm>
            <a:off x="9402199" y="3384219"/>
            <a:ext cx="1728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solidFill>
                  <a:srgbClr val="1741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Kopumā </a:t>
            </a:r>
            <a:br>
              <a:rPr lang="lv-LV" sz="2000" dirty="0">
                <a:solidFill>
                  <a:srgbClr val="17411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000" dirty="0">
                <a:solidFill>
                  <a:srgbClr val="1741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mazinās</a:t>
            </a:r>
          </a:p>
          <a:p>
            <a:pPr algn="ctr"/>
            <a:r>
              <a:rPr lang="lv-LV" sz="2400" b="1" dirty="0">
                <a:solidFill>
                  <a:srgbClr val="1741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E925C21A-E4E9-C715-D883-3DB1163A2AA2}"/>
              </a:ext>
            </a:extLst>
          </p:cNvPr>
          <p:cNvSpPr/>
          <p:nvPr/>
        </p:nvSpPr>
        <p:spPr>
          <a:xfrm>
            <a:off x="9240384" y="2947288"/>
            <a:ext cx="323630" cy="1872209"/>
          </a:xfrm>
          <a:prstGeom prst="rightBrace">
            <a:avLst>
              <a:gd name="adj1" fmla="val 39319"/>
              <a:gd name="adj2" fmla="val 50000"/>
            </a:avLst>
          </a:prstGeom>
          <a:noFill/>
          <a:ln w="3175">
            <a:solidFill>
              <a:srgbClr val="1741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noProof="1">
              <a:solidFill>
                <a:srgbClr val="E4971A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263352" y="1260381"/>
            <a:ext cx="108000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2023. gada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maija dati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vl="0"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</a:t>
            </a:r>
            <a:r>
              <a:rPr lang="lv-LV" altLang="lv-LV" sz="1200" b="0" i="1" kern="0" noProof="1">
                <a:latin typeface="Arial" charset="0"/>
                <a:cs typeface="Arial" charset="0"/>
              </a:rPr>
              <a:t>Ņemot vērā kontrabandas faktoru, vai, Jūsuprāt, atsevišķu tabakas un nikotīna izstrādājumu un aromātu aizliegums mazinās to patēriņu Latvijā</a:t>
            </a:r>
            <a:r>
              <a:rPr lang="en-GB" altLang="lv-LV" sz="1200" b="0" i="1" kern="0" noProof="1">
                <a:latin typeface="Arial" charset="0"/>
                <a:cs typeface="Arial" charset="0"/>
              </a:rPr>
              <a:t>?»</a:t>
            </a:r>
          </a:p>
        </p:txBody>
      </p:sp>
    </p:spTree>
    <p:extLst>
      <p:ext uri="{BB962C8B-B14F-4D97-AF65-F5344CB8AC3E}">
        <p14:creationId xmlns:p14="http://schemas.microsoft.com/office/powerpoint/2010/main" val="4095471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>
            <a:extLst>
              <a:ext uri="{FF2B5EF4-FFF2-40B4-BE49-F238E27FC236}">
                <a16:creationId xmlns:a16="http://schemas.microsoft.com/office/drawing/2014/main" id="{24ECDBC1-3E58-66AB-3A78-C453C4B8CE22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0488488" y="5085184"/>
            <a:ext cx="148206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 respondenti       attiecīgajās grupās</a:t>
            </a:r>
            <a:br>
              <a:rPr lang="en-GB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(skat. «n=» grafikā)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2EA7865-EE31-4D05-B35D-F78733088C85}"/>
              </a:ext>
            </a:extLst>
          </p:cNvPr>
          <p:cNvGraphicFramePr>
            <a:graphicFrameLocks/>
          </p:cNvGraphicFramePr>
          <p:nvPr/>
        </p:nvGraphicFramePr>
        <p:xfrm>
          <a:off x="1302146" y="1181386"/>
          <a:ext cx="7915275" cy="559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.13. Tabakas un nikotīna izstrādājumu patēriņa mazināšana Latvijā</a:t>
            </a:r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263352" y="1260381"/>
            <a:ext cx="108000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2023. gada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maija dati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vl="0"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</a:t>
            </a:r>
            <a:r>
              <a:rPr lang="lv-LV" altLang="lv-LV" sz="1200" b="0" i="1" kern="0" noProof="1">
                <a:latin typeface="Arial" charset="0"/>
                <a:cs typeface="Arial" charset="0"/>
              </a:rPr>
              <a:t>K15. Ņemot vērā kontrabandas faktoru, vai, Jūsuprāt, atsevišķu tabakas un nikotīna izstrādājumu un aromātu aizliegums mazinās to patēriņu Latvijā</a:t>
            </a:r>
            <a:r>
              <a:rPr lang="en-GB" altLang="lv-LV" sz="1200" b="0" i="1" kern="0" noProof="1">
                <a:latin typeface="Arial" charset="0"/>
                <a:cs typeface="Arial" charset="0"/>
              </a:rPr>
              <a:t>?»</a:t>
            </a:r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61F94BB4-737D-B8C2-994D-CD8C903EC8EC}"/>
              </a:ext>
            </a:extLst>
          </p:cNvPr>
          <p:cNvSpPr/>
          <p:nvPr/>
        </p:nvSpPr>
        <p:spPr>
          <a:xfrm>
            <a:off x="479376" y="6135409"/>
            <a:ext cx="10585176" cy="67292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69910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-14089" y="0"/>
            <a:ext cx="12192000" cy="576000"/>
          </a:xfrm>
          <a:solidFill>
            <a:srgbClr val="23621F"/>
          </a:solidFill>
        </p:spPr>
        <p:txBody>
          <a:bodyPr>
            <a:normAutofit/>
          </a:bodyPr>
          <a:lstStyle/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Patērētāju iespējamā rīcība, ja stāsies spēkā aizliegumi</a:t>
            </a:r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2"/>
            <a:ext cx="12192000" cy="576000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vl="0" algn="ctr" fontAlgn="base" latinLnBrk="0">
              <a:spcBef>
                <a:spcPct val="0"/>
              </a:spcBef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</a:t>
            </a:r>
            <a:r>
              <a:rPr lang="lv-LV" altLang="lv-LV" sz="1200" b="0" i="1" kern="0" noProof="1">
                <a:latin typeface="Arial" charset="0"/>
                <a:cs typeface="Arial" charset="0"/>
              </a:rPr>
              <a:t>Latvijā plānots aizliegt tirgot e-cigaretes un nikotīna spilventiņus ar dažādām garšām/aromātiem, kā arī noteikt nikotīna spilventiņiem tik zemu nikotīna līmeni, ka, pēc nozares domām, šādu produktu tirgū vienkārši nebūs. </a:t>
            </a:r>
          </a:p>
          <a:p>
            <a:pPr lvl="0" algn="ctr" fontAlgn="base" latinLnBrk="0">
              <a:spcBef>
                <a:spcPct val="0"/>
              </a:spcBef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Kā, Jūsuprāt, pēc šo grozījumu stāšanās spēkā rīkosies šo produktu patērētāji?»</a:t>
            </a:r>
          </a:p>
        </p:txBody>
      </p:sp>
      <p:sp>
        <p:nvSpPr>
          <p:cNvPr id="11" name="Rectangle 46">
            <a:extLst>
              <a:ext uri="{FF2B5EF4-FFF2-40B4-BE49-F238E27FC236}">
                <a16:creationId xmlns:a16="http://schemas.microsoft.com/office/drawing/2014/main" id="{AAB38CA5-E4DE-4EF9-9BA9-7F2155D7922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5877272"/>
            <a:ext cx="121920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</a:t>
            </a:r>
            <a:r>
              <a:rPr lang="lv-LV" altLang="lv-LV" b="0" i="1" noProof="1">
                <a:latin typeface="Arial" charset="0"/>
                <a:cs typeface="Arial" charset="0"/>
              </a:rPr>
              <a:t> </a:t>
            </a:r>
            <a:r>
              <a:rPr lang="it-IT" altLang="lv-LV" b="0" i="1" noProof="1">
                <a:latin typeface="Arial" charset="0"/>
                <a:cs typeface="Arial" charset="0"/>
              </a:rPr>
              <a:t>visi respondenti</a:t>
            </a:r>
            <a:r>
              <a:rPr lang="lv-LV" altLang="lv-LV" b="0" i="1" noProof="1">
                <a:latin typeface="Arial" charset="0"/>
                <a:cs typeface="Arial" charset="0"/>
              </a:rPr>
              <a:t>, n=2015</a:t>
            </a:r>
            <a:endParaRPr lang="en-GB" altLang="lv-LV" b="0" i="1" noProof="1">
              <a:latin typeface="Arial" charset="0"/>
              <a:cs typeface="Arial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D2DE64E-B9F9-4A93-AFE0-B64F5560EA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656903"/>
              </p:ext>
            </p:extLst>
          </p:nvPr>
        </p:nvGraphicFramePr>
        <p:xfrm>
          <a:off x="2855640" y="1610072"/>
          <a:ext cx="631507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263352" y="1409006"/>
            <a:ext cx="108000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2023. gada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maija dati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97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2"/>
            <a:ext cx="12192000" cy="576000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lvl="0" algn="ctr" fontAlgn="base" latinLnBrk="0">
              <a:spcBef>
                <a:spcPct val="0"/>
              </a:spcBef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</a:t>
            </a:r>
            <a:r>
              <a:rPr lang="lv-LV" altLang="lv-LV" sz="1200" b="0" i="1" kern="0" noProof="1">
                <a:latin typeface="Arial" charset="0"/>
                <a:cs typeface="Arial" charset="0"/>
              </a:rPr>
              <a:t>K16. Latvijā plānots aizliegt tirgot e-cigaretes un nikotīna spilventiņus ar dažādām garšām/aromātiem, kā arī noteikt nikotīna spilventiņiem tik zemu nikotīna līmeni, ka, pēc nozares domām, šādu produktu tirgū vienkārši nebūs. </a:t>
            </a:r>
          </a:p>
          <a:p>
            <a:pPr lvl="0" algn="ctr" fontAlgn="base" latinLnBrk="0">
              <a:spcBef>
                <a:spcPct val="0"/>
              </a:spcBef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Kā, Jūsuprāt, pēc šo grozījumu stāšanās spēkā rīkosies šo produktu patērētāji?»</a:t>
            </a:r>
          </a:p>
        </p:txBody>
      </p:sp>
      <p:sp>
        <p:nvSpPr>
          <p:cNvPr id="2" name="Rectangle 46">
            <a:extLst>
              <a:ext uri="{FF2B5EF4-FFF2-40B4-BE49-F238E27FC236}">
                <a16:creationId xmlns:a16="http://schemas.microsoft.com/office/drawing/2014/main" id="{B5CB57AF-D8D8-1A78-A611-F83D2F06213F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0488488" y="5085184"/>
            <a:ext cx="148206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 respondenti       attiecīgajās grupās</a:t>
            </a:r>
            <a:br>
              <a:rPr lang="en-GB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(skat. «n=» grafikā) 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DE91559-F27A-4A87-A1EF-EA6C77349C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811962"/>
              </p:ext>
            </p:extLst>
          </p:nvPr>
        </p:nvGraphicFramePr>
        <p:xfrm>
          <a:off x="589973" y="1310704"/>
          <a:ext cx="9877448" cy="5547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Patērētāju iespējamā rīcība, ja stāsies spēkā aizliegumi</a:t>
            </a:r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263352" y="1409006"/>
            <a:ext cx="108000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2023. gada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maija dati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85705070-1AD5-9EB0-E905-D7985CE97CC5}"/>
              </a:ext>
            </a:extLst>
          </p:cNvPr>
          <p:cNvSpPr/>
          <p:nvPr/>
        </p:nvSpPr>
        <p:spPr>
          <a:xfrm>
            <a:off x="479376" y="6202648"/>
            <a:ext cx="10585176" cy="67292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80054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597" y="5517232"/>
            <a:ext cx="507656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GB" altLang="lv-LV" sz="105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lv-LV" sz="1050" b="1" u="sng" noProof="1">
                <a:latin typeface="Arial" panose="020B0604020202020204" pitchFamily="34" charset="0"/>
                <a:cs typeface="Arial" panose="020B0604020202020204" pitchFamily="34" charset="0"/>
              </a:rPr>
              <a:t>SKDS</a:t>
            </a:r>
            <a:br>
              <a:rPr lang="en-GB" altLang="lv-LV" sz="105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lv-LV" sz="1050" noProof="1">
                <a:latin typeface="Arial" panose="020B0604020202020204" pitchFamily="34" charset="0"/>
                <a:cs typeface="Arial" panose="020B0604020202020204" pitchFamily="34" charset="0"/>
              </a:rPr>
              <a:t>tirgus un sabiedriskās domas pētījumu centrs</a:t>
            </a:r>
            <a:br>
              <a:rPr lang="en-GB" altLang="lv-LV" sz="105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lv-LV" sz="1050" noProof="1">
                <a:latin typeface="Arial" panose="020B0604020202020204" pitchFamily="34" charset="0"/>
                <a:cs typeface="Arial" panose="020B0604020202020204" pitchFamily="34" charset="0"/>
              </a:rPr>
              <a:t>Baznīcas iela 32-2, Rīga, Latvija, LV-1010 </a:t>
            </a:r>
            <a:br>
              <a:rPr lang="en-GB" altLang="lv-LV" sz="105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lv-LV" sz="1050" noProof="1">
                <a:latin typeface="Arial" panose="020B0604020202020204" pitchFamily="34" charset="0"/>
                <a:cs typeface="Arial" panose="020B0604020202020204" pitchFamily="34" charset="0"/>
              </a:rPr>
              <a:t>Tālr.: +371 67 312 876, E-pasts: skds@skds.lv</a:t>
            </a:r>
            <a:br>
              <a:rPr lang="en-GB" altLang="lv-LV" sz="105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lv-LV" sz="1050" noProof="1">
                <a:latin typeface="Arial" panose="020B0604020202020204" pitchFamily="34" charset="0"/>
                <a:cs typeface="Arial" panose="020B0604020202020204" pitchFamily="34" charset="0"/>
              </a:rPr>
              <a:t>www.skds.lv</a:t>
            </a:r>
          </a:p>
          <a:p>
            <a:endParaRPr lang="en-GB" sz="105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81ED0-4B77-4EDB-BBEE-0F26C350D166}"/>
              </a:ext>
            </a:extLst>
          </p:cNvPr>
          <p:cNvSpPr txBox="1"/>
          <p:nvPr/>
        </p:nvSpPr>
        <p:spPr>
          <a:xfrm>
            <a:off x="3071665" y="3068961"/>
            <a:ext cx="6048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800" dirty="0"/>
              <a:t>Paldies par uzmanību!</a:t>
            </a: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A9B3E16F-8DE9-4F82-89D6-508650136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6136524"/>
            <a:ext cx="1134875" cy="49438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E92EB437-22FE-51BE-DBE2-0E31AEA825E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37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>
            <a:extLst>
              <a:ext uri="{FF2B5EF4-FFF2-40B4-BE49-F238E27FC236}">
                <a16:creationId xmlns:a16="http://schemas.microsoft.com/office/drawing/2014/main" id="{CDCCF298-ABFF-418D-9CE6-F0C4C3C2B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166" y="5189621"/>
            <a:ext cx="36004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000" noProof="1">
                <a:latin typeface="Arial Narrow" panose="020B0606020202030204" pitchFamily="34" charset="0"/>
              </a:rPr>
              <a:t>Bāze: visi respondenti</a:t>
            </a:r>
            <a:br>
              <a:rPr lang="lv-LV" altLang="lv-LV" sz="1000" noProof="1">
                <a:latin typeface="Arial Narrow" panose="020B0606020202030204" pitchFamily="34" charset="0"/>
              </a:rPr>
            </a:br>
            <a:r>
              <a:rPr lang="lv-LV" altLang="lv-LV" sz="1000" noProof="1">
                <a:latin typeface="Arial Narrow" panose="020B0606020202030204" pitchFamily="34" charset="0"/>
              </a:rPr>
              <a:t>Šeit un turpmāk atskaitē — procenti svērti, skaits nesvērts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11E705A-7F12-4CBC-9E4E-4AAB3B72C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22040"/>
              </p:ext>
            </p:extLst>
          </p:nvPr>
        </p:nvGraphicFramePr>
        <p:xfrm>
          <a:off x="1703512" y="725065"/>
          <a:ext cx="4176464" cy="55103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2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9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9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3655">
                <a:tc gridSpan="4">
                  <a:txBody>
                    <a:bodyPr/>
                    <a:lstStyle/>
                    <a:p>
                      <a:pPr algn="r" fontAlgn="b"/>
                      <a:r>
                        <a:rPr lang="lv-LV" sz="900" u="none" strike="noStrike" noProof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 RESPONDENTI</a:t>
                      </a:r>
                      <a:endParaRPr lang="lv-LV" sz="900" b="1" i="0" u="none" strike="noStrike" noProof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>
                    <a:solidFill>
                      <a:srgbClr val="23621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642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Skaits</a:t>
                      </a:r>
                      <a:endParaRPr lang="lv-LV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 %</a:t>
                      </a:r>
                      <a:endParaRPr lang="lv-LV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486">
                <a:tc>
                  <a:txBody>
                    <a:bodyPr/>
                    <a:lstStyle/>
                    <a:p>
                      <a:pPr algn="l" fontAlgn="t"/>
                      <a:r>
                        <a:rPr lang="lv-LV" sz="900" b="1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KOPĀ</a:t>
                      </a:r>
                      <a:endParaRPr lang="lv-LV" sz="9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algn="l" fontAlgn="t"/>
                      <a:endParaRPr lang="lv-LV" sz="9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486">
                <a:tc rowSpan="2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DZIMUMS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Vīrietis</a:t>
                      </a:r>
                      <a:endParaRPr lang="lv-LV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Sieviete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486">
                <a:tc rowSpan="6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VECUMS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18–24 gadi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25–34 gadi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35–44 gadi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45–54 gadi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55–64 gadi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lv-LV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FEE8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65–75 gadi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137">
                <a:tc rowSpan="4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ĢIMENES STĀVOKLIS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Precējies(-usies) vai dzīvo ar partneri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248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Šķīries(-usies) vai nedzīvo kopā ar vīru/sievu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Neprecējies(-usies)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Atraitnis(-e)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423">
                <a:tc rowSpan="3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SARUNVALODA ĢIMENĒ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Latviešu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Krievu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Cita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486">
                <a:tc rowSpan="3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IZGLĪTĪBA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Pamatizglītība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Vidējā,</a:t>
                      </a:r>
                      <a:r>
                        <a:rPr lang="lv-LV" sz="900" u="none" strike="noStrike" kern="1200" baseline="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vidējā speciālā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Augstākā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5613">
                <a:tc rowSpan="8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b="1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PAMATNODAR-BOŠANĀS</a:t>
                      </a:r>
                      <a:endParaRPr lang="lv-LV" sz="900" b="1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Augstākā vai vidējā līmeņa</a:t>
                      </a:r>
                      <a:b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vadītājs(-a)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9248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Speciālists(-e), ierēdnis(-e), nestrādā fizisku darbu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Strādnieks(-ce), strādā fizisku darbu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79248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 savs uzņēmums, individuālais darbs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Pensionārs(-e)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Skolnieks(-ce), students(-e)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79248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lv-LV" sz="900" u="none" strike="noStrike" kern="1200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Mājsaimniece(-ks), bērna kopšanas atvaļinājums</a:t>
                      </a:r>
                      <a:endParaRPr lang="lv-LV" sz="900" u="none" strike="noStrike" kern="1200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9486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Bezdarbnieks(-ce)</a:t>
                      </a:r>
                      <a:endParaRPr lang="lv-LV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BDC4A05-37EB-4F85-BE83-54DAA1114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034717"/>
              </p:ext>
            </p:extLst>
          </p:nvPr>
        </p:nvGraphicFramePr>
        <p:xfrm>
          <a:off x="6096000" y="725681"/>
          <a:ext cx="4156524" cy="44639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7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3164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 noProof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 RESPONDENTI</a:t>
                      </a:r>
                      <a:endParaRPr lang="en-GB" sz="900" b="1" i="0" u="none" strike="noStrike" noProof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>
                    <a:solidFill>
                      <a:srgbClr val="23621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73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Skaits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 %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5">
                <a:tc>
                  <a:txBody>
                    <a:bodyPr/>
                    <a:lstStyle/>
                    <a:p>
                      <a:pPr algn="l" eaLnBrk="0" fontAlgn="t" hangingPunct="0"/>
                      <a:r>
                        <a:rPr lang="en-GB" sz="900" b="1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KOPĀ</a:t>
                      </a:r>
                      <a:endParaRPr lang="en-GB" sz="9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735">
                <a:tc rowSpan="6">
                  <a:txBody>
                    <a:bodyPr/>
                    <a:lstStyle/>
                    <a:p>
                      <a:pPr algn="l" fontAlgn="t"/>
                      <a:r>
                        <a:rPr lang="en-GB" sz="900" b="1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MĒNEŠA VIDĒJIE IENĀKUMI UZ VIENU CILVĒKU ĢIMENĒ (KVINTILES)</a:t>
                      </a:r>
                      <a:endParaRPr lang="en-GB" sz="9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Zemi (360 EUR un mazāk)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234476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Vidēji zemi (361–500 EUR)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3500429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Vidēji (501–690 EUR)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0107172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Vidēji augsti (691–900 EUR)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1432345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Augsti (901 EUR un vairāk)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707234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noProof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Grūti pateikt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4751225"/>
                  </a:ext>
                </a:extLst>
              </a:tr>
              <a:tr h="180735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GB" sz="900" b="1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BĒRNI VECUMĀ LĪDZ 18 GADIEM</a:t>
                      </a:r>
                      <a:endParaRPr lang="en-GB" sz="9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 atbildes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735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GB" sz="900" b="1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CILVĒKU SKAITS MĀJSAIMNIECĪBĀ</a:t>
                      </a:r>
                      <a:endParaRPr lang="en-GB" sz="9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Viens</a:t>
                      </a: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</a:t>
                      </a: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Trīs</a:t>
                      </a: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Četri un vairāk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4978">
                <a:tc rowSpan="5">
                  <a:txBody>
                    <a:bodyPr/>
                    <a:lstStyle/>
                    <a:p>
                      <a:pPr algn="l" fontAlgn="t"/>
                      <a:r>
                        <a:rPr lang="en-GB" sz="900" b="1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REĢIONS</a:t>
                      </a:r>
                      <a:endParaRPr lang="en-GB" sz="9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Rīga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Vidzeme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Kurzeme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Zemgale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3818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Latgale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3818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GB" sz="900" b="1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APDZĪVOTĀS VIETAS TIPS</a:t>
                      </a:r>
                      <a:endParaRPr lang="en-GB" sz="900" b="1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Rīga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0735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Cita pilsēta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4197">
                <a:tc vMerge="1">
                  <a:txBody>
                    <a:bodyPr/>
                    <a:lstStyle/>
                    <a:p>
                      <a:pPr algn="l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noProof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Lauki</a:t>
                      </a:r>
                      <a:endParaRPr lang="en-GB" sz="900" b="0" i="0" u="none" strike="noStrike" noProof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11" name="Title 3">
            <a:extLst>
              <a:ext uri="{FF2B5EF4-FFF2-40B4-BE49-F238E27FC236}">
                <a16:creationId xmlns:a16="http://schemas.microsoft.com/office/drawing/2014/main" id="{4CF94B9E-0101-45D5-8B4F-4822BD65966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8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Respondentu sociāli demogrāfiskais profils – kopējais</a:t>
            </a:r>
          </a:p>
        </p:txBody>
      </p:sp>
    </p:spTree>
    <p:extLst>
      <p:ext uri="{BB962C8B-B14F-4D97-AF65-F5344CB8AC3E}">
        <p14:creationId xmlns:p14="http://schemas.microsoft.com/office/powerpoint/2010/main" val="8115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1.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Tabaku un nikotīnu saturošu produktu lietošana</a:t>
            </a:r>
          </a:p>
        </p:txBody>
      </p:sp>
      <p:sp>
        <p:nvSpPr>
          <p:cNvPr id="12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«Vai Jūs personīgi lietojat tabaku un/vai nikotīnu saturošus produktus?»</a:t>
            </a:r>
          </a:p>
        </p:txBody>
      </p:sp>
      <p:sp>
        <p:nvSpPr>
          <p:cNvPr id="14" name="Rectangle 46">
            <a:extLst>
              <a:ext uri="{FF2B5EF4-FFF2-40B4-BE49-F238E27FC236}">
                <a16:creationId xmlns:a16="http://schemas.microsoft.com/office/drawing/2014/main" id="{AAB38CA5-E4DE-4EF9-9BA9-7F2155D7922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191823"/>
            <a:ext cx="121920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 visi respon</a:t>
            </a:r>
            <a:r>
              <a:rPr lang="lv-LV" altLang="lv-LV" b="0" i="1" noProof="1">
                <a:latin typeface="Arial" charset="0"/>
                <a:cs typeface="Arial" charset="0"/>
              </a:rPr>
              <a:t>denti, n=2015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959DA73-F93F-4D60-A675-AEA5423D42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135663"/>
              </p:ext>
            </p:extLst>
          </p:nvPr>
        </p:nvGraphicFramePr>
        <p:xfrm>
          <a:off x="2627901" y="1292906"/>
          <a:ext cx="7020432" cy="458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86E1E4D-9CED-58A3-9D51-A3E33747B4E0}"/>
              </a:ext>
            </a:extLst>
          </p:cNvPr>
          <p:cNvSpPr txBox="1"/>
          <p:nvPr/>
        </p:nvSpPr>
        <p:spPr>
          <a:xfrm>
            <a:off x="856219" y="3302343"/>
            <a:ext cx="1728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solidFill>
                  <a:srgbClr val="1741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Kopumā </a:t>
            </a:r>
            <a:br>
              <a:rPr lang="lv-LV" sz="2000" dirty="0">
                <a:solidFill>
                  <a:srgbClr val="17411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000" dirty="0">
                <a:solidFill>
                  <a:srgbClr val="1741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NELIETO</a:t>
            </a:r>
          </a:p>
          <a:p>
            <a:pPr algn="ctr"/>
            <a:r>
              <a:rPr lang="lv-LV" sz="4400" b="1" dirty="0">
                <a:solidFill>
                  <a:srgbClr val="1741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64%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E925C21A-E4E9-C715-D883-3DB1163A2AA2}"/>
              </a:ext>
            </a:extLst>
          </p:cNvPr>
          <p:cNvSpPr/>
          <p:nvPr/>
        </p:nvSpPr>
        <p:spPr>
          <a:xfrm rot="10800000">
            <a:off x="2540921" y="1919444"/>
            <a:ext cx="323630" cy="3843017"/>
          </a:xfrm>
          <a:prstGeom prst="rightBrace">
            <a:avLst>
              <a:gd name="adj1" fmla="val 39319"/>
              <a:gd name="adj2" fmla="val 50000"/>
            </a:avLst>
          </a:prstGeom>
          <a:noFill/>
          <a:ln w="3175">
            <a:solidFill>
              <a:srgbClr val="1741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noProof="1">
              <a:solidFill>
                <a:srgbClr val="E4971A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E25A05-57F2-BAD1-5ABD-90D3E0390D06}"/>
              </a:ext>
            </a:extLst>
          </p:cNvPr>
          <p:cNvSpPr txBox="1"/>
          <p:nvPr/>
        </p:nvSpPr>
        <p:spPr>
          <a:xfrm>
            <a:off x="9480376" y="3303836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>
                <a:solidFill>
                  <a:srgbClr val="6618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Kopumā </a:t>
            </a:r>
            <a:br>
              <a:rPr lang="lv-LV" sz="2000" dirty="0">
                <a:solidFill>
                  <a:srgbClr val="66180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000" dirty="0">
                <a:solidFill>
                  <a:srgbClr val="6618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LIETO</a:t>
            </a:r>
          </a:p>
          <a:p>
            <a:pPr algn="ctr"/>
            <a:r>
              <a:rPr lang="lv-LV" sz="3200" b="1" dirty="0">
                <a:solidFill>
                  <a:srgbClr val="6618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35%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E925C21A-E4E9-C715-D883-3DB1163A2AA2}"/>
              </a:ext>
            </a:extLst>
          </p:cNvPr>
          <p:cNvSpPr/>
          <p:nvPr/>
        </p:nvSpPr>
        <p:spPr>
          <a:xfrm>
            <a:off x="9351460" y="1917661"/>
            <a:ext cx="323630" cy="3844800"/>
          </a:xfrm>
          <a:prstGeom prst="rightBrace">
            <a:avLst>
              <a:gd name="adj1" fmla="val 39319"/>
              <a:gd name="adj2" fmla="val 50000"/>
            </a:avLst>
          </a:prstGeom>
          <a:noFill/>
          <a:ln w="3175">
            <a:solidFill>
              <a:srgbClr val="6618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noProof="1">
              <a:solidFill>
                <a:srgbClr val="E4971A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263352" y="1260381"/>
            <a:ext cx="108000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2023. gada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maija dati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44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1.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 Tabaku un nikotīnu saturošu produktu lietošana</a:t>
            </a:r>
          </a:p>
        </p:txBody>
      </p:sp>
      <p:sp>
        <p:nvSpPr>
          <p:cNvPr id="12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en-GB" altLang="lv-LV" sz="1200" b="0" i="1" kern="0" noProof="1">
                <a:latin typeface="Arial" charset="0"/>
                <a:cs typeface="Arial" charset="0"/>
              </a:rPr>
              <a:t>«Vai Jūs personīgi lietojat tabaku un/vai nikotīnu saturošus produktus?»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50299FA-199C-4422-B0E7-B3F2B7A1F0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663334"/>
              </p:ext>
            </p:extLst>
          </p:nvPr>
        </p:nvGraphicFramePr>
        <p:xfrm>
          <a:off x="2135560" y="1168094"/>
          <a:ext cx="6758940" cy="5645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46">
            <a:extLst>
              <a:ext uri="{FF2B5EF4-FFF2-40B4-BE49-F238E27FC236}">
                <a16:creationId xmlns:a16="http://schemas.microsoft.com/office/drawing/2014/main" id="{AB40A6D4-0915-4BCE-9942-96513E6FA3B2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0704512" y="5373216"/>
            <a:ext cx="1335410" cy="64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n-GB" altLang="lv-LV" b="0" i="1" noProof="1">
                <a:latin typeface="Arial" charset="0"/>
                <a:cs typeface="Arial" charset="0"/>
              </a:rPr>
              <a:t>Bāze: respondenti</a:t>
            </a:r>
          </a:p>
          <a:p>
            <a:pPr algn="ctr" eaLnBrk="1" hangingPunct="1"/>
            <a:r>
              <a:rPr lang="en-GB" altLang="lv-LV" b="0" i="1" noProof="1">
                <a:latin typeface="Arial" charset="0"/>
                <a:cs typeface="Arial" charset="0"/>
              </a:rPr>
              <a:t> attiecīgajās grupās (skat. «n=» grafikā)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263352" y="1260381"/>
            <a:ext cx="108000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2023. gada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maija dati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13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6">
            <a:extLst>
              <a:ext uri="{FF2B5EF4-FFF2-40B4-BE49-F238E27FC236}">
                <a16:creationId xmlns:a16="http://schemas.microsoft.com/office/drawing/2014/main" id="{AAB38CA5-E4DE-4EF9-9BA9-7F2155D7922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5588" y="6237312"/>
            <a:ext cx="9140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respondenti, kuri lieto tabaku un/vai nikotīnu saturošus produktus: 06.2023., n=706; 01.2022., n=688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lv-LV" altLang="lv-LV" b="0" i="1" noProof="1">
                <a:latin typeface="Arial" charset="0"/>
                <a:cs typeface="Arial" charset="0"/>
              </a:rPr>
              <a:t>*Atbilžu varianta formulējums 2022. gadā: «Karsējamā tabaka (piemēram, IQOS)»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2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Tabaku un nikotīnu saturošu produktu lietošanas biežums</a:t>
            </a:r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lv-LV" altLang="lv-LV" sz="1200" b="0" i="1" kern="0" noProof="1">
                <a:latin typeface="Arial" charset="0"/>
                <a:cs typeface="Arial" charset="0"/>
              </a:rPr>
              <a:t>«Lūdzu, atzīmējiet, cik bieži Jūs lietojat katru no norādītajiem tabaku un/vai nikotīnu saturošajiem produktiem!»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0920536" y="1260381"/>
            <a:ext cx="84155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Savilkta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DD351235-CE6C-4E1B-BE1C-3B00BAB43C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147153"/>
              </p:ext>
            </p:extLst>
          </p:nvPr>
        </p:nvGraphicFramePr>
        <p:xfrm>
          <a:off x="1343352" y="1434807"/>
          <a:ext cx="8541083" cy="4802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263352" y="1260381"/>
            <a:ext cx="108000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Atbilžu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dinamika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58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6">
            <a:extLst>
              <a:ext uri="{FF2B5EF4-FFF2-40B4-BE49-F238E27FC236}">
                <a16:creationId xmlns:a16="http://schemas.microsoft.com/office/drawing/2014/main" id="{AAB38CA5-E4DE-4EF9-9BA9-7F2155D7922D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524001" y="6237312"/>
            <a:ext cx="9140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altLang="lv-LV" b="0" i="1" noProof="1">
                <a:latin typeface="Arial" charset="0"/>
                <a:cs typeface="Arial" charset="0"/>
              </a:rPr>
              <a:t>Bāze: respondenti, kuri lieto tabaku un/vai nikotīnu saturošus produktus: 06.2023., n=706; 01.2022., n=688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lv-LV" altLang="lv-LV" b="0" i="1" noProof="1">
                <a:latin typeface="Arial" charset="0"/>
                <a:cs typeface="Arial" charset="0"/>
              </a:rPr>
              <a:t>*Atbilžu varianta formulējums 2022. gadā: «Karsējamā tabaka (piemēram, IQOS)»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2</a:t>
            </a:r>
            <a:r>
              <a:rPr lang="en-GB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Tabaku un nikotīnu saturošu produktu lietošanas biežums</a:t>
            </a:r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lv-LV" altLang="lv-LV" sz="1200" b="0" i="1" kern="0" noProof="1">
                <a:latin typeface="Arial" charset="0"/>
                <a:cs typeface="Arial" charset="0"/>
              </a:rPr>
              <a:t>«Lūdzu, atzīmējiet, cik bieži Jūs lietojat katru no norādītajiem tabaku un/vai nikotīnu saturošajiem produktiem!»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D351235-CE6C-4E1B-BE1C-3B00BAB43C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524510"/>
              </p:ext>
            </p:extLst>
          </p:nvPr>
        </p:nvGraphicFramePr>
        <p:xfrm>
          <a:off x="1084651" y="1434807"/>
          <a:ext cx="8947069" cy="4802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E57A269A-821A-BDBC-545B-DCC1B5068712}"/>
              </a:ext>
            </a:extLst>
          </p:cNvPr>
          <p:cNvSpPr txBox="1"/>
          <p:nvPr/>
        </p:nvSpPr>
        <p:spPr>
          <a:xfrm>
            <a:off x="9912424" y="1315854"/>
            <a:ext cx="480785" cy="54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Grūti pateikt 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C432B672-CDC7-E6A3-856A-BF5A5CB9B513}"/>
              </a:ext>
            </a:extLst>
          </p:cNvPr>
          <p:cNvSpPr txBox="1"/>
          <p:nvPr/>
        </p:nvSpPr>
        <p:spPr>
          <a:xfrm>
            <a:off x="7161454" y="1315853"/>
            <a:ext cx="683850" cy="540000"/>
          </a:xfrm>
          <a:prstGeom prst="rect">
            <a:avLst/>
          </a:prstGeom>
          <a:solidFill>
            <a:srgbClr val="F9D2CC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Retāk nekā reizi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mēnesī</a:t>
            </a:r>
            <a:endParaRPr lang="en-US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3FAC72F0-4F36-0AEC-E784-341236E1BA22}"/>
              </a:ext>
            </a:extLst>
          </p:cNvPr>
          <p:cNvSpPr txBox="1"/>
          <p:nvPr/>
        </p:nvSpPr>
        <p:spPr>
          <a:xfrm>
            <a:off x="9241082" y="1315853"/>
            <a:ext cx="671342" cy="540000"/>
          </a:xfrm>
          <a:prstGeom prst="rect">
            <a:avLst/>
          </a:prstGeom>
          <a:solidFill>
            <a:srgbClr val="66180B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Reizi dienā </a:t>
            </a:r>
            <a:b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 biežāk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ACC558B7-3D46-FE6D-7870-A904BBE156D5}"/>
              </a:ext>
            </a:extLst>
          </p:cNvPr>
          <p:cNvSpPr txBox="1"/>
          <p:nvPr/>
        </p:nvSpPr>
        <p:spPr>
          <a:xfrm>
            <a:off x="6342257" y="1315853"/>
            <a:ext cx="819196" cy="540000"/>
          </a:xfrm>
          <a:prstGeom prst="rect">
            <a:avLst/>
          </a:prstGeom>
          <a:solidFill>
            <a:srgbClr val="74D880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Agrāk lietoja, bet vairs ne</a:t>
            </a:r>
            <a:endParaRPr lang="en-US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436CCC98-1BD9-C84E-8E04-21BDE60A7851}"/>
              </a:ext>
            </a:extLst>
          </p:cNvPr>
          <p:cNvSpPr txBox="1"/>
          <p:nvPr/>
        </p:nvSpPr>
        <p:spPr>
          <a:xfrm>
            <a:off x="4871864" y="1315853"/>
            <a:ext cx="1470392" cy="540000"/>
          </a:xfrm>
          <a:prstGeom prst="rect">
            <a:avLst/>
          </a:prstGeom>
          <a:solidFill>
            <a:srgbClr val="23621F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Nekad nav lietojis/-usi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A7F9CDE8-4041-6641-31EB-5D24B531CC0E}"/>
              </a:ext>
            </a:extLst>
          </p:cNvPr>
          <p:cNvSpPr txBox="1"/>
          <p:nvPr/>
        </p:nvSpPr>
        <p:spPr>
          <a:xfrm>
            <a:off x="8319642" y="1315853"/>
            <a:ext cx="921439" cy="540000"/>
          </a:xfrm>
          <a:prstGeom prst="rect">
            <a:avLst/>
          </a:prstGeom>
          <a:solidFill>
            <a:srgbClr val="EE7965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Vairākas reizes nedēļā, bet ne katru dienu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EB6E81B6-0FF3-4F7D-BD99-B5B835F1FDB3}"/>
              </a:ext>
            </a:extLst>
          </p:cNvPr>
          <p:cNvSpPr txBox="1"/>
          <p:nvPr/>
        </p:nvSpPr>
        <p:spPr>
          <a:xfrm>
            <a:off x="7845305" y="1315853"/>
            <a:ext cx="474338" cy="540000"/>
          </a:xfrm>
          <a:prstGeom prst="rect">
            <a:avLst/>
          </a:prstGeom>
          <a:solidFill>
            <a:srgbClr val="F4A698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Vismaz reizi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mēnesī</a:t>
            </a:r>
            <a:endParaRPr lang="en-US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0920536" y="1260381"/>
            <a:ext cx="84155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Izvērsta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263352" y="1260381"/>
            <a:ext cx="108000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Atbilžu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dinamika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04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lv-LV" altLang="lv-LV" sz="1200" b="0" i="1" kern="0" noProof="1">
                <a:latin typeface="Arial" charset="0"/>
                <a:cs typeface="Arial" charset="0"/>
              </a:rPr>
              <a:t>«Lūdzu, atzīmējiet, cik bieži Jūs lietojat katru no norādītajiem tabaku un/vai nikotīnu saturošajiem produktiem!»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91344" y="1628343"/>
            <a:ext cx="108012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2023. gada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maija dati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91344" y="1209303"/>
            <a:ext cx="1080120" cy="306467"/>
          </a:xfrm>
          <a:prstGeom prst="roundRect">
            <a:avLst/>
          </a:prstGeom>
          <a:solidFill>
            <a:srgbClr val="23621F"/>
          </a:solidFill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Cigaretes</a:t>
            </a:r>
            <a:endParaRPr lang="en-GB" sz="1200" b="1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2.Tabaku un nikotīnu saturošu produktu lietošanas biežums</a:t>
            </a:r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BC0FA7E-BCCF-4947-A4EA-D0684605A2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995966"/>
              </p:ext>
            </p:extLst>
          </p:nvPr>
        </p:nvGraphicFramePr>
        <p:xfrm>
          <a:off x="125312" y="2109691"/>
          <a:ext cx="6120000" cy="4658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3AEB75DC-57F0-40E8-861F-0BC41D718F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795581"/>
              </p:ext>
            </p:extLst>
          </p:nvPr>
        </p:nvGraphicFramePr>
        <p:xfrm>
          <a:off x="6406362" y="2109691"/>
          <a:ext cx="5760000" cy="328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1">
            <a:extLst>
              <a:ext uri="{FF2B5EF4-FFF2-40B4-BE49-F238E27FC236}">
                <a16:creationId xmlns:a16="http://schemas.microsoft.com/office/drawing/2014/main" id="{41BC2624-C0FE-4F5F-BFBB-C05215F51561}"/>
              </a:ext>
            </a:extLst>
          </p:cNvPr>
          <p:cNvSpPr txBox="1"/>
          <p:nvPr/>
        </p:nvSpPr>
        <p:spPr>
          <a:xfrm>
            <a:off x="8781720" y="1557958"/>
            <a:ext cx="896400" cy="439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Grūti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pateikt 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9F3C9AFB-FC47-4BFC-9E53-F1590D9D1A56}"/>
              </a:ext>
            </a:extLst>
          </p:cNvPr>
          <p:cNvSpPr txBox="1"/>
          <p:nvPr/>
        </p:nvSpPr>
        <p:spPr>
          <a:xfrm>
            <a:off x="5192207" y="1557957"/>
            <a:ext cx="896400" cy="439161"/>
          </a:xfrm>
          <a:prstGeom prst="rect">
            <a:avLst/>
          </a:prstGeom>
          <a:solidFill>
            <a:srgbClr val="F9D2CC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Retāk nekā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reizi mēnesī</a:t>
            </a:r>
            <a:endParaRPr lang="en-US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6C1E9D1B-2D43-4F75-92F0-3D3151214F0E}"/>
              </a:ext>
            </a:extLst>
          </p:cNvPr>
          <p:cNvSpPr txBox="1"/>
          <p:nvPr/>
        </p:nvSpPr>
        <p:spPr>
          <a:xfrm>
            <a:off x="7885320" y="1557957"/>
            <a:ext cx="896400" cy="439161"/>
          </a:xfrm>
          <a:prstGeom prst="rect">
            <a:avLst/>
          </a:prstGeom>
          <a:solidFill>
            <a:srgbClr val="66180B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Reizi dienā vai biežāk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F5611B2E-6985-4121-92AE-E9CB544A22AC}"/>
              </a:ext>
            </a:extLst>
          </p:cNvPr>
          <p:cNvSpPr txBox="1"/>
          <p:nvPr/>
        </p:nvSpPr>
        <p:spPr>
          <a:xfrm>
            <a:off x="4299800" y="1557957"/>
            <a:ext cx="896400" cy="439161"/>
          </a:xfrm>
          <a:prstGeom prst="rect">
            <a:avLst/>
          </a:prstGeom>
          <a:solidFill>
            <a:srgbClr val="74D880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Agrāk lietoja,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 vairs ne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AA0DB6AE-C1F7-4813-8DF5-1A03BF805000}"/>
              </a:ext>
            </a:extLst>
          </p:cNvPr>
          <p:cNvSpPr txBox="1"/>
          <p:nvPr/>
        </p:nvSpPr>
        <p:spPr>
          <a:xfrm>
            <a:off x="3407835" y="1557957"/>
            <a:ext cx="896400" cy="439161"/>
          </a:xfrm>
          <a:prstGeom prst="rect">
            <a:avLst/>
          </a:prstGeom>
          <a:solidFill>
            <a:srgbClr val="23621F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Nekad nav </a:t>
            </a:r>
            <a:b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lietojis/-usi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C610D781-7849-48E8-8195-BB62665F8323}"/>
              </a:ext>
            </a:extLst>
          </p:cNvPr>
          <p:cNvSpPr txBox="1"/>
          <p:nvPr/>
        </p:nvSpPr>
        <p:spPr>
          <a:xfrm>
            <a:off x="6984351" y="1557957"/>
            <a:ext cx="903413" cy="439161"/>
          </a:xfrm>
          <a:prstGeom prst="rect">
            <a:avLst/>
          </a:prstGeom>
          <a:solidFill>
            <a:srgbClr val="EE7965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Vairākas reizes nedēļā, bet ne katru dienu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84610973-BE48-4438-92B4-B45E88E1A094}"/>
              </a:ext>
            </a:extLst>
          </p:cNvPr>
          <p:cNvSpPr txBox="1"/>
          <p:nvPr/>
        </p:nvSpPr>
        <p:spPr>
          <a:xfrm>
            <a:off x="6087712" y="1557957"/>
            <a:ext cx="896400" cy="439161"/>
          </a:xfrm>
          <a:prstGeom prst="rect">
            <a:avLst/>
          </a:prstGeom>
          <a:solidFill>
            <a:srgbClr val="F4A698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Vismaz reizi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mēnesī</a:t>
            </a:r>
            <a:endParaRPr lang="en-US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0920536" y="1260381"/>
            <a:ext cx="84155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Izvērsta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46">
            <a:extLst>
              <a:ext uri="{FF2B5EF4-FFF2-40B4-BE49-F238E27FC236}">
                <a16:creationId xmlns:a16="http://schemas.microsoft.com/office/drawing/2014/main" id="{7A47D710-A087-4F4C-9476-A3B92FFDEEF1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6228923" y="5849878"/>
            <a:ext cx="5683336" cy="47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 respondenti, kuri lieto tabaku un/vai nikotīnu saturošus produktus, attiecīgajās grupās</a:t>
            </a:r>
            <a:r>
              <a:rPr lang="lv-LV" altLang="lv-LV" b="0" i="1" noProof="1">
                <a:latin typeface="Arial" charset="0"/>
                <a:cs typeface="Arial" charset="0"/>
              </a:rPr>
              <a:t>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(skat. «n=» grafikā)</a:t>
            </a:r>
          </a:p>
        </p:txBody>
      </p:sp>
    </p:spTree>
    <p:extLst>
      <p:ext uri="{BB962C8B-B14F-4D97-AF65-F5344CB8AC3E}">
        <p14:creationId xmlns:p14="http://schemas.microsoft.com/office/powerpoint/2010/main" val="1797651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5">
            <a:extLst>
              <a:ext uri="{FF2B5EF4-FFF2-40B4-BE49-F238E27FC236}">
                <a16:creationId xmlns:a16="http://schemas.microsoft.com/office/drawing/2014/main" id="{7FFE2E53-6338-4B35-86BF-E5CA45DC84D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655353"/>
            <a:ext cx="12192000" cy="433387"/>
          </a:xfrm>
          <a:prstGeom prst="rect">
            <a:avLst/>
          </a:prstGeom>
          <a:solidFill>
            <a:srgbClr val="23621F">
              <a:alpha val="20000"/>
            </a:srgbClr>
          </a:solidFill>
          <a:ln>
            <a:noFill/>
          </a:ln>
          <a:effectLst/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 latinLnBrk="0">
              <a:spcBef>
                <a:spcPct val="0"/>
              </a:spcBef>
              <a:spcAft>
                <a:spcPct val="30000"/>
              </a:spcAft>
            </a:pPr>
            <a:r>
              <a:rPr lang="lv-LV" altLang="lv-LV" sz="1200" b="0" i="1" kern="0" noProof="1">
                <a:latin typeface="Arial" charset="0"/>
                <a:cs typeface="Arial" charset="0"/>
              </a:rPr>
              <a:t>«Lūdzu, atzīmējiet, cik bieži Jūs lietojat katru no norādītajiem tabaku un/vai nikotīnu saturošajiem produktiem!»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91344" y="1209303"/>
            <a:ext cx="1080120" cy="306467"/>
          </a:xfrm>
          <a:prstGeom prst="roundRect">
            <a:avLst/>
          </a:prstGeom>
          <a:solidFill>
            <a:srgbClr val="23621F"/>
          </a:solidFill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E-cigaretes </a:t>
            </a:r>
            <a:endParaRPr lang="en-GB" sz="1200" b="1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0920536" y="1260381"/>
            <a:ext cx="84155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Izvērsta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0" y="0"/>
            <a:ext cx="12192000" cy="576000"/>
          </a:xfrm>
          <a:prstGeom prst="rect">
            <a:avLst/>
          </a:prstGeom>
          <a:solidFill>
            <a:srgbClr val="2362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altLang="ko-KR" sz="2400" cap="small" noProof="1">
                <a:solidFill>
                  <a:schemeClr val="bg1"/>
                </a:solidFill>
                <a:latin typeface="Arial Narrow" panose="020B0606020202030204" pitchFamily="34" charset="0"/>
              </a:rPr>
              <a:t>2.Tabaku un nikotīnu saturošu produktu lietošanas biežums</a:t>
            </a:r>
            <a:endParaRPr lang="en-GB" altLang="ko-KR" sz="2400" cap="small" noProof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200876-9B62-40B4-9D24-CC4B96EB0DFC}"/>
              </a:ext>
            </a:extLst>
          </p:cNvPr>
          <p:cNvSpPr txBox="1"/>
          <p:nvPr/>
        </p:nvSpPr>
        <p:spPr>
          <a:xfrm>
            <a:off x="191344" y="1628343"/>
            <a:ext cx="1080120" cy="510778"/>
          </a:xfrm>
          <a:prstGeom prst="roundRect">
            <a:avLst/>
          </a:prstGeom>
          <a:noFill/>
          <a:ln w="19050">
            <a:solidFill>
              <a:srgbClr val="2362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2023. gada </a:t>
            </a:r>
            <a:b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200" b="1" noProof="1">
                <a:latin typeface="Arial" panose="020B0604020202020204" pitchFamily="34" charset="0"/>
                <a:cs typeface="Arial" panose="020B0604020202020204" pitchFamily="34" charset="0"/>
              </a:rPr>
              <a:t>maija dati</a:t>
            </a:r>
            <a:endParaRPr lang="en-GB" sz="12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9AF77C5-472C-435D-A42B-3B5A36CA54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595700"/>
              </p:ext>
            </p:extLst>
          </p:nvPr>
        </p:nvGraphicFramePr>
        <p:xfrm>
          <a:off x="191344" y="2109691"/>
          <a:ext cx="6120000" cy="465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">
            <a:extLst>
              <a:ext uri="{FF2B5EF4-FFF2-40B4-BE49-F238E27FC236}">
                <a16:creationId xmlns:a16="http://schemas.microsoft.com/office/drawing/2014/main" id="{41BC2624-C0FE-4F5F-BFBB-C05215F51561}"/>
              </a:ext>
            </a:extLst>
          </p:cNvPr>
          <p:cNvSpPr txBox="1"/>
          <p:nvPr/>
        </p:nvSpPr>
        <p:spPr>
          <a:xfrm>
            <a:off x="8781720" y="1557958"/>
            <a:ext cx="896400" cy="439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Grūti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pateikt 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9F3C9AFB-FC47-4BFC-9E53-F1590D9D1A56}"/>
              </a:ext>
            </a:extLst>
          </p:cNvPr>
          <p:cNvSpPr txBox="1"/>
          <p:nvPr/>
        </p:nvSpPr>
        <p:spPr>
          <a:xfrm>
            <a:off x="5192207" y="1557957"/>
            <a:ext cx="896400" cy="439161"/>
          </a:xfrm>
          <a:prstGeom prst="rect">
            <a:avLst/>
          </a:prstGeom>
          <a:solidFill>
            <a:srgbClr val="F9D2CC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Retāk nekā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reizi mēnesī</a:t>
            </a:r>
            <a:endParaRPr lang="en-US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6C1E9D1B-2D43-4F75-92F0-3D3151214F0E}"/>
              </a:ext>
            </a:extLst>
          </p:cNvPr>
          <p:cNvSpPr txBox="1"/>
          <p:nvPr/>
        </p:nvSpPr>
        <p:spPr>
          <a:xfrm>
            <a:off x="7885320" y="1557957"/>
            <a:ext cx="896400" cy="439161"/>
          </a:xfrm>
          <a:prstGeom prst="rect">
            <a:avLst/>
          </a:prstGeom>
          <a:solidFill>
            <a:srgbClr val="66180B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Reizi dienā vai biežāk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F5611B2E-6985-4121-92AE-E9CB544A22AC}"/>
              </a:ext>
            </a:extLst>
          </p:cNvPr>
          <p:cNvSpPr txBox="1"/>
          <p:nvPr/>
        </p:nvSpPr>
        <p:spPr>
          <a:xfrm>
            <a:off x="4299800" y="1557957"/>
            <a:ext cx="896400" cy="439161"/>
          </a:xfrm>
          <a:prstGeom prst="rect">
            <a:avLst/>
          </a:prstGeom>
          <a:solidFill>
            <a:srgbClr val="74D880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Agrāk lietoja,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 vairs ne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AA0DB6AE-C1F7-4813-8DF5-1A03BF805000}"/>
              </a:ext>
            </a:extLst>
          </p:cNvPr>
          <p:cNvSpPr txBox="1"/>
          <p:nvPr/>
        </p:nvSpPr>
        <p:spPr>
          <a:xfrm>
            <a:off x="3407835" y="1557957"/>
            <a:ext cx="896400" cy="439161"/>
          </a:xfrm>
          <a:prstGeom prst="rect">
            <a:avLst/>
          </a:prstGeom>
          <a:solidFill>
            <a:srgbClr val="23621F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Nekad nav </a:t>
            </a:r>
            <a:b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lietojis/-usi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C610D781-7849-48E8-8195-BB62665F8323}"/>
              </a:ext>
            </a:extLst>
          </p:cNvPr>
          <p:cNvSpPr txBox="1"/>
          <p:nvPr/>
        </p:nvSpPr>
        <p:spPr>
          <a:xfrm>
            <a:off x="6984351" y="1557957"/>
            <a:ext cx="903413" cy="439161"/>
          </a:xfrm>
          <a:prstGeom prst="rect">
            <a:avLst/>
          </a:prstGeom>
          <a:solidFill>
            <a:srgbClr val="EE7965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Vairākas reizes nedēļā, bet ne katru dienu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4610973-BE48-4438-92B4-B45E88E1A094}"/>
              </a:ext>
            </a:extLst>
          </p:cNvPr>
          <p:cNvSpPr txBox="1"/>
          <p:nvPr/>
        </p:nvSpPr>
        <p:spPr>
          <a:xfrm>
            <a:off x="6087712" y="1557957"/>
            <a:ext cx="896400" cy="439161"/>
          </a:xfrm>
          <a:prstGeom prst="rect">
            <a:avLst/>
          </a:prstGeom>
          <a:solidFill>
            <a:srgbClr val="F4A698"/>
          </a:solidFill>
          <a:ln>
            <a:noFill/>
          </a:ln>
        </p:spPr>
        <p:txBody>
          <a:bodyPr wrap="square" lIns="36000" rIns="3600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Vismaz reizi </a:t>
            </a:r>
            <a:b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9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mēnesī</a:t>
            </a:r>
            <a:endParaRPr lang="en-US" sz="9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EACBFB82-6DA5-4B97-9434-BFB037DC7B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163915"/>
              </p:ext>
            </p:extLst>
          </p:nvPr>
        </p:nvGraphicFramePr>
        <p:xfrm>
          <a:off x="6432000" y="2140217"/>
          <a:ext cx="5760000" cy="328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Rectangle 46">
            <a:extLst>
              <a:ext uri="{FF2B5EF4-FFF2-40B4-BE49-F238E27FC236}">
                <a16:creationId xmlns:a16="http://schemas.microsoft.com/office/drawing/2014/main" id="{7A47D710-A087-4F4C-9476-A3B92FFDEEF1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6228923" y="5849878"/>
            <a:ext cx="5683336" cy="47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0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GB" altLang="lv-LV" b="0" i="1" noProof="1">
                <a:latin typeface="Arial" charset="0"/>
                <a:cs typeface="Arial" charset="0"/>
              </a:rPr>
              <a:t>Bāze: respondenti, kuri lieto tabaku un/vai nikotīnu saturošus produktus, attiecīgajās grupās</a:t>
            </a:r>
            <a:r>
              <a:rPr lang="lv-LV" altLang="lv-LV" b="0" i="1" noProof="1">
                <a:latin typeface="Arial" charset="0"/>
                <a:cs typeface="Arial" charset="0"/>
              </a:rPr>
              <a:t> </a:t>
            </a:r>
            <a:br>
              <a:rPr lang="lv-LV" altLang="lv-LV" b="0" i="1" noProof="1">
                <a:latin typeface="Arial" charset="0"/>
                <a:cs typeface="Arial" charset="0"/>
              </a:rPr>
            </a:br>
            <a:r>
              <a:rPr lang="en-GB" altLang="lv-LV" b="0" i="1" noProof="1">
                <a:latin typeface="Arial" charset="0"/>
                <a:cs typeface="Arial" charset="0"/>
              </a:rPr>
              <a:t>(skat. «n=» grafikā)</a:t>
            </a:r>
          </a:p>
        </p:txBody>
      </p:sp>
    </p:spTree>
    <p:extLst>
      <p:ext uri="{BB962C8B-B14F-4D97-AF65-F5344CB8AC3E}">
        <p14:creationId xmlns:p14="http://schemas.microsoft.com/office/powerpoint/2010/main" val="214667308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C00000"/>
    </a:accent1>
    <a:accent2>
      <a:srgbClr val="FF0000"/>
    </a:accent2>
    <a:accent3>
      <a:srgbClr val="CC3016"/>
    </a:accent3>
    <a:accent4>
      <a:srgbClr val="2E822A"/>
    </a:accent4>
    <a:accent5>
      <a:srgbClr val="2FA73D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Metadata/LabelInfo.xml><?xml version="1.0" encoding="utf-8"?>
<clbl:labelList xmlns:clbl="http://schemas.microsoft.com/office/2020/mipLabelMetadata">
  <clbl:label id="{8b86a65e-3c3a-4406-8ac3-19a6b5cc52bc}" enabled="0" method="" siteId="{8b86a65e-3c3a-4406-8ac3-19a6b5cc52b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12766</TotalTime>
  <Words>2760</Words>
  <Application>Microsoft Office PowerPoint</Application>
  <PresentationFormat>Widescreen</PresentationFormat>
  <Paragraphs>503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Arial Narrow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Apgalvojumu vērtējums par bezdūmu produktiem </vt:lpstr>
      <vt:lpstr>PowerPoint Presentation</vt:lpstr>
      <vt:lpstr>4. Apgalvojumu vērtējums par bezdūmu produktiem </vt:lpstr>
      <vt:lpstr>PowerPoint Presentation</vt:lpstr>
      <vt:lpstr>4. Apgalvojumu vērtējums par bezdūmu produktiem </vt:lpstr>
      <vt:lpstr>PowerPoint Presentation</vt:lpstr>
      <vt:lpstr>5. Tabakas un nikotīna izstrādājumu patēriņa mazināšana Latvijā</vt:lpstr>
      <vt:lpstr>PowerPoint Presentation</vt:lpstr>
      <vt:lpstr>Patērētāju iespējamā rīcība, ja stāsies spēkā aizliegumi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Marita Jansone</cp:lastModifiedBy>
  <cp:revision>1199</cp:revision>
  <cp:lastPrinted>2023-09-15T14:19:44Z</cp:lastPrinted>
  <dcterms:created xsi:type="dcterms:W3CDTF">2014-04-01T16:35:38Z</dcterms:created>
  <dcterms:modified xsi:type="dcterms:W3CDTF">2023-09-18T18:19:56Z</dcterms:modified>
</cp:coreProperties>
</file>